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64" r:id="rId3"/>
    <p:sldId id="258" r:id="rId4"/>
    <p:sldId id="261" r:id="rId5"/>
    <p:sldId id="263" r:id="rId6"/>
    <p:sldId id="268" r:id="rId7"/>
    <p:sldId id="267" r:id="rId8"/>
    <p:sldId id="269" r:id="rId9"/>
    <p:sldId id="270" r:id="rId10"/>
    <p:sldId id="274" r:id="rId11"/>
    <p:sldId id="272" r:id="rId12"/>
    <p:sldId id="273" r:id="rId13"/>
    <p:sldId id="271" r:id="rId14"/>
    <p:sldId id="262"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540" autoAdjust="0"/>
  </p:normalViewPr>
  <p:slideViewPr>
    <p:cSldViewPr snapToGrid="0">
      <p:cViewPr>
        <p:scale>
          <a:sx n="80" d="100"/>
          <a:sy n="80" d="100"/>
        </p:scale>
        <p:origin x="-152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2C9206A-4144-49CA-862E-E44B67156D9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C9206A-4144-49CA-862E-E44B67156D9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public outdoor gatherings place people at risk to hazardous weather.</a:t>
            </a:r>
            <a:r>
              <a:rPr lang="en-US" baseline="0" dirty="0" smtClean="0"/>
              <a:t> The National Weather Service can work with County and local officials to plan what actions will need to occur to get people to shelter in various scenarios and then provide warnings within a certain timeline to ensure the public’s safety. In some cases, the National Weather Service has staffed a booth at the event and provided on-scene support. </a:t>
            </a:r>
          </a:p>
          <a:p>
            <a:endParaRPr lang="en-US" baseline="0" dirty="0" smtClean="0"/>
          </a:p>
          <a:p>
            <a:r>
              <a:rPr lang="en-US" baseline="0" dirty="0" smtClean="0"/>
              <a:t>The pictures in this slide show three examples from New York State. The Watkins Glen International NASCAR race is the largest outdoor event in the state. Lightning poses the most common threat to outdoor events, though two years prior to this a </a:t>
            </a:r>
            <a:r>
              <a:rPr lang="en-US" baseline="0" dirty="0" err="1" smtClean="0"/>
              <a:t>tornadic</a:t>
            </a:r>
            <a:r>
              <a:rPr lang="en-US" baseline="0" dirty="0" smtClean="0"/>
              <a:t> thunderstorm moved close to the event. High winds are another common threat. At an air show in Huntsville, a microburst (burst of wind that impacts a small area) hit and air show collapsing and blowing over large tent. A piece of flying debris killed a bystander. At the New York State Fair on Labor Day in 1998, a line of severe thunderstorms with winds over 70 mph struck the fair grounds after midnight. Many people, vendors, exhibitors, and attendees were camping at the event and 3 people were killed. Large hail, flash floods, lightning, tornadoes have all hit large public events in the past and caused tragedy. Having a good safety plan and warning communication can, in most cases, prevent or minimize the disaster.</a:t>
            </a:r>
            <a:endParaRPr lang="en-US" dirty="0"/>
          </a:p>
        </p:txBody>
      </p:sp>
      <p:sp>
        <p:nvSpPr>
          <p:cNvPr id="4" name="Slide Number Placeholder 3"/>
          <p:cNvSpPr>
            <a:spLocks noGrp="1"/>
          </p:cNvSpPr>
          <p:nvPr>
            <p:ph type="sldNum" sz="quarter" idx="10"/>
          </p:nvPr>
        </p:nvSpPr>
        <p:spPr/>
        <p:txBody>
          <a:bodyPr/>
          <a:lstStyle/>
          <a:p>
            <a:fld id="{D2C9206A-4144-49CA-862E-E44B67156D9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emergency</a:t>
            </a:r>
            <a:r>
              <a:rPr lang="en-US" baseline="0" dirty="0" smtClean="0"/>
              <a:t> managers know, planning for response and mitigation begins long before an event. The National Weather Service can help provide its expertise to help with assessment, planning, and education. We can help with training, drills and exercises. We can work together to recruit volunteer weather spotters and work to recognize counties, communities, universities, and large businesses as “StormReady.” </a:t>
            </a:r>
            <a:endParaRPr lang="en-US" dirty="0"/>
          </a:p>
        </p:txBody>
      </p:sp>
      <p:sp>
        <p:nvSpPr>
          <p:cNvPr id="4" name="Slide Number Placeholder 3"/>
          <p:cNvSpPr>
            <a:spLocks noGrp="1"/>
          </p:cNvSpPr>
          <p:nvPr>
            <p:ph type="sldNum" sz="quarter" idx="10"/>
          </p:nvPr>
        </p:nvSpPr>
        <p:spPr/>
        <p:txBody>
          <a:bodyPr/>
          <a:lstStyle/>
          <a:p>
            <a:fld id="{D2C9206A-4144-49CA-862E-E44B67156D9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your help, we can help set up volunteer observer networks in your county or community</a:t>
            </a:r>
            <a:r>
              <a:rPr lang="en-US" baseline="0" dirty="0" smtClean="0"/>
              <a:t> to help detect, warn and document hazardous weather.  </a:t>
            </a:r>
            <a:r>
              <a:rPr lang="en-US" b="1" baseline="0" dirty="0" err="1" smtClean="0"/>
              <a:t>CoCoRaHs</a:t>
            </a:r>
            <a:r>
              <a:rPr lang="en-US" baseline="0" dirty="0" smtClean="0"/>
              <a:t> is a national community based program of volunteer rain, snow and hail spotters. </a:t>
            </a:r>
            <a:r>
              <a:rPr lang="en-US" b="1" baseline="0" dirty="0" smtClean="0"/>
              <a:t>Skywarn</a:t>
            </a:r>
            <a:r>
              <a:rPr lang="en-US" baseline="0" dirty="0" smtClean="0"/>
              <a:t> is a national program of trained severe storm spotters with some being amateur radio operators who have a history of providing the National Weather Service with critical information from isolated communities during floods, hurricanes, and ice storms. They also provide communication from the National Weather Service back to the local communities.  </a:t>
            </a:r>
            <a:r>
              <a:rPr lang="en-US" b="1" baseline="0" dirty="0" smtClean="0"/>
              <a:t>Cooperative Observer Program </a:t>
            </a:r>
            <a:r>
              <a:rPr lang="en-US" baseline="0" dirty="0" smtClean="0"/>
              <a:t>is a national network of people who take reports of temperature and precipitation 365 days a year forming a climate record for communities and the nation and help support the daily forecast process as well. The National Weather Service does not </a:t>
            </a:r>
            <a:r>
              <a:rPr lang="en-US" b="0" baseline="0" dirty="0" smtClean="0"/>
              <a:t>own river gauges</a:t>
            </a:r>
            <a:r>
              <a:rPr lang="en-US" baseline="0" dirty="0" smtClean="0"/>
              <a:t>, but does support many gauges with determination of flood stage and with warning and forecast services. We can work with communities to determine locations, actions, and services. Staff gauges (often lines painted on a bridge showing the depth of the water) along with volunteers to read them can also help support forecast and warning services for a community. The National Weather Service can work with a community to </a:t>
            </a:r>
            <a:r>
              <a:rPr lang="en-US" baseline="0" smtClean="0"/>
              <a:t>develop this. </a:t>
            </a:r>
            <a:endParaRPr lang="en-US" dirty="0"/>
          </a:p>
        </p:txBody>
      </p:sp>
      <p:sp>
        <p:nvSpPr>
          <p:cNvPr id="4" name="Slide Number Placeholder 3"/>
          <p:cNvSpPr>
            <a:spLocks noGrp="1"/>
          </p:cNvSpPr>
          <p:nvPr>
            <p:ph type="sldNum" sz="quarter" idx="10"/>
          </p:nvPr>
        </p:nvSpPr>
        <p:spPr/>
        <p:txBody>
          <a:bodyPr/>
          <a:lstStyle/>
          <a:p>
            <a:fld id="{D2C9206A-4144-49CA-862E-E44B67156D9A}"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dirty="0" smtClean="0"/>
              <a:t>W</a:t>
            </a:r>
            <a:r>
              <a:rPr lang="en-US" baseline="0" dirty="0" smtClean="0"/>
              <a:t>ater and weather forecast information  is needed to serve diverse groups of customers that require decision support services for a range of time frames from minutes and hours for flash flooding, days for river stages, to long range outlooks for temperatures and rainfall trends.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National Weather Service envisions a multi-tiered</a:t>
            </a:r>
            <a:r>
              <a:rPr lang="en-US" baseline="0" dirty="0" smtClean="0"/>
              <a:t> approach to delivery decision support services to our customers. The bottom tier of the pyramid is our forecast, warning and informational services that are available to the public. As you move up the pyramid, direct interaction with decision makers increases. We will take a look at each level of service and pay particular attention to the top area of hands-on services.</a:t>
            </a:r>
            <a:endParaRPr lang="en-US" dirty="0"/>
          </a:p>
        </p:txBody>
      </p:sp>
      <p:sp>
        <p:nvSpPr>
          <p:cNvPr id="4" name="Slide Number Placeholder 3"/>
          <p:cNvSpPr>
            <a:spLocks noGrp="1"/>
          </p:cNvSpPr>
          <p:nvPr>
            <p:ph type="sldNum" sz="quarter" idx="10"/>
          </p:nvPr>
        </p:nvSpPr>
        <p:spPr/>
        <p:txBody>
          <a:bodyPr/>
          <a:lstStyle/>
          <a:p>
            <a:fld id="{D2C9206A-4144-49CA-862E-E44B67156D9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bottom</a:t>
            </a:r>
            <a:r>
              <a:rPr lang="en-US" baseline="0" dirty="0" smtClean="0"/>
              <a:t> </a:t>
            </a:r>
            <a:r>
              <a:rPr lang="en-US" dirty="0" smtClean="0"/>
              <a:t>tier of decision</a:t>
            </a:r>
            <a:r>
              <a:rPr lang="en-US" baseline="0" dirty="0" smtClean="0"/>
              <a:t> support services pyramid is the </a:t>
            </a:r>
            <a:r>
              <a:rPr lang="en-US" dirty="0" smtClean="0"/>
              <a:t>foundation of the National Weather Service.</a:t>
            </a:r>
            <a:r>
              <a:rPr lang="en-US" baseline="0" dirty="0" smtClean="0"/>
              <a:t> </a:t>
            </a:r>
          </a:p>
          <a:p>
            <a:endParaRPr lang="en-US" baseline="0" dirty="0" smtClean="0"/>
          </a:p>
          <a:p>
            <a:r>
              <a:rPr lang="en-US" baseline="0" dirty="0" smtClean="0"/>
              <a:t>Forecasters work around the clock 24/7 developing a digital forecast database of temperature, winds, clouds, probability of precipitation, rainfall, snowfall, ice amounts, probability of thunder, and much more for each hour out to seven days for every 5 km grid point in our forecast area. Computer models and “Smart Tools” help us to accomplish this. The first 24 hours of the forecast is updated seven times a day, with significant weather out to day 3 updated 4 times a day and weather out to day 7 updated 1 to 2 times per day. Watches, warnings, and statements are issued whenever forecasters reach a confidence level that a trigger point will be reached. </a:t>
            </a:r>
          </a:p>
          <a:p>
            <a:endParaRPr lang="en-US" baseline="0" dirty="0" smtClean="0"/>
          </a:p>
          <a:p>
            <a:r>
              <a:rPr lang="en-US" baseline="0" dirty="0" smtClean="0"/>
              <a:t>These forecasts are delivered to you via web and radio. You can read them as text products or see them visually as graphs and images.</a:t>
            </a:r>
          </a:p>
        </p:txBody>
      </p:sp>
      <p:sp>
        <p:nvSpPr>
          <p:cNvPr id="4" name="Slide Number Placeholder 3"/>
          <p:cNvSpPr>
            <a:spLocks noGrp="1"/>
          </p:cNvSpPr>
          <p:nvPr>
            <p:ph type="sldNum" sz="quarter" idx="10"/>
          </p:nvPr>
        </p:nvSpPr>
        <p:spPr/>
        <p:txBody>
          <a:bodyPr/>
          <a:lstStyle/>
          <a:p>
            <a:fld id="{D2C9206A-4144-49CA-862E-E44B67156D9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National Weather Service supplies tailored forecasts to certain key sectors for public safety. These forecasts draw data from the same digital forecast database, but data is focused on, and formatted for, the needs of that sector. For example, aviation customers are concerned with cloud bases and visibilities; marine customers want winds and waves; fire weather customers are concerned about winds and relative humidity; and water customers are concerned about rainfall and frequency. That is a simplification, but it demonstrates the diversity.</a:t>
            </a:r>
            <a:endParaRPr lang="en-US" dirty="0"/>
          </a:p>
        </p:txBody>
      </p:sp>
      <p:sp>
        <p:nvSpPr>
          <p:cNvPr id="4" name="Slide Number Placeholder 3"/>
          <p:cNvSpPr>
            <a:spLocks noGrp="1"/>
          </p:cNvSpPr>
          <p:nvPr>
            <p:ph type="sldNum" sz="quarter" idx="10"/>
          </p:nvPr>
        </p:nvSpPr>
        <p:spPr/>
        <p:txBody>
          <a:bodyPr/>
          <a:lstStyle/>
          <a:p>
            <a:fld id="{D2C9206A-4144-49CA-862E-E44B67156D9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07EA4-2555-4420-B3A9-9ADE3EED63C4}" type="slidenum">
              <a:rPr lang="en-US"/>
              <a:pPr/>
              <a:t>7</a:t>
            </a:fld>
            <a:endParaRPr lang="en-US"/>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a:xfrm>
            <a:off x="914400" y="4344025"/>
            <a:ext cx="5029200" cy="4114488"/>
          </a:xfrm>
        </p:spPr>
        <p:txBody>
          <a:bodyPr/>
          <a:lstStyle/>
          <a:p>
            <a:r>
              <a:rPr lang="en-US" dirty="0" smtClean="0"/>
              <a:t>This is an example of Organization Specific Decision Support Services for managing the reservoirs and water flow levels on the Delaware River. These reservoirs retain drinking water for New York City, but also release water to maintain healthy water flow in the Delaware River</a:t>
            </a:r>
            <a:r>
              <a:rPr lang="en-US" baseline="0" dirty="0" smtClean="0"/>
              <a:t> as regulated by the Delaware River Master. The National Weather Service help by providing rainfall forecast outlooks and helps with modeling the river flow.</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National Weather Service provides decision support services to large groups across multiple states in the form of briefings and webinars. These are commonly given to State and County</a:t>
            </a:r>
            <a:r>
              <a:rPr lang="en-US" baseline="0" dirty="0" smtClean="0"/>
              <a:t> EOCs prior to, during and sometimes after significant weather events such as floods to help with planning, mitigation and response. Up to 50 different agencies may be participating within the State EOC and likewise, county EOCs can include various departments and agencies involved in response and recovery. </a:t>
            </a:r>
            <a:endParaRPr lang="en-US" dirty="0"/>
          </a:p>
        </p:txBody>
      </p:sp>
      <p:sp>
        <p:nvSpPr>
          <p:cNvPr id="4" name="Slide Number Placeholder 3"/>
          <p:cNvSpPr>
            <a:spLocks noGrp="1"/>
          </p:cNvSpPr>
          <p:nvPr>
            <p:ph type="sldNum" sz="quarter" idx="10"/>
          </p:nvPr>
        </p:nvSpPr>
        <p:spPr/>
        <p:txBody>
          <a:bodyPr/>
          <a:lstStyle/>
          <a:p>
            <a:fld id="{D2C9206A-4144-49CA-862E-E44B67156D9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common form of individual decision support occurs with just a phone call. If</a:t>
            </a:r>
            <a:r>
              <a:rPr lang="en-US" baseline="0" dirty="0" smtClean="0"/>
              <a:t> a significant weather event is approaching a county, the National Weather Service office may call the county warning point or emergency manager to give them a heads up. An emergency manager may call the National Weather Service to get additional information and specifics for critical decisions such as evacuations or deployment of resources and other actions. </a:t>
            </a:r>
          </a:p>
          <a:p>
            <a:endParaRPr lang="en-US" baseline="0" dirty="0" smtClean="0"/>
          </a:p>
          <a:p>
            <a:r>
              <a:rPr lang="en-US" baseline="0" dirty="0" smtClean="0"/>
              <a:t>Working from the weather office, forecasters can brief customers via phone or through webinar using the latest data available. However, sometimes, conditions are changing rapidly and decisions need to be made quickly such that real-time face-to-face communication is necessary. In this case, a meteorologist can be deployed to the EOC or incident command post. The next couple slides will show non-weather events that can trigger this need when there is a continuing risk for weather to cause. </a:t>
            </a:r>
            <a:endParaRPr lang="en-US" dirty="0"/>
          </a:p>
        </p:txBody>
      </p:sp>
      <p:sp>
        <p:nvSpPr>
          <p:cNvPr id="4" name="Slide Number Placeholder 3"/>
          <p:cNvSpPr>
            <a:spLocks noGrp="1"/>
          </p:cNvSpPr>
          <p:nvPr>
            <p:ph type="sldNum" sz="quarter" idx="10"/>
          </p:nvPr>
        </p:nvSpPr>
        <p:spPr/>
        <p:txBody>
          <a:bodyPr/>
          <a:lstStyle/>
          <a:p>
            <a:fld id="{D2C9206A-4144-49CA-862E-E44B67156D9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NOAA and the National Weather Service have resources for providing all sorts of services to assist</a:t>
            </a:r>
            <a:r>
              <a:rPr lang="en-US" baseline="0" dirty="0" smtClean="0"/>
              <a:t> with determining how spills will flow in water, how gases (chemical, smoke, nuclear) will disperse in the atmosphere, HAZMAT support, weather support for search and rescue operations or aviation weather support associated with response to an incident. </a:t>
            </a:r>
          </a:p>
          <a:p>
            <a:endParaRPr lang="en-US" baseline="0" dirty="0" smtClean="0"/>
          </a:p>
          <a:p>
            <a:r>
              <a:rPr lang="en-US" baseline="0" dirty="0" smtClean="0"/>
              <a:t>Briefings can be provided via phone, via webinars, or on-site with a certified incident meteorologist (IMET). When a significant event happens and a prolonged response is required such as the events on 911 or the recent oil rig disaster in the Gulf of Mexico, NWS can work to meet special support requirements including specialized forecasts, web pages, GIS overlay products, and other decision aids. </a:t>
            </a:r>
            <a:endParaRPr lang="en-US" dirty="0"/>
          </a:p>
        </p:txBody>
      </p:sp>
      <p:sp>
        <p:nvSpPr>
          <p:cNvPr id="4" name="Slide Number Placeholder 3"/>
          <p:cNvSpPr>
            <a:spLocks noGrp="1"/>
          </p:cNvSpPr>
          <p:nvPr>
            <p:ph type="sldNum" sz="quarter" idx="10"/>
          </p:nvPr>
        </p:nvSpPr>
        <p:spPr/>
        <p:txBody>
          <a:bodyPr/>
          <a:lstStyle/>
          <a:p>
            <a:fld id="{D2C9206A-4144-49CA-862E-E44B67156D9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BF5F648-B304-4481-A06F-B7E1DC1166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1A797-9CA2-4CC7-8F54-0404F98F48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A090C-EB7C-43F7-B604-D40D8FE1A2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8A3A6-82DC-44EF-AC75-9EA780DA4842}" type="slidenum">
              <a:rPr lang="en-US" smtClean="0"/>
              <a:pPr/>
              <a:t>‹#›</a:t>
            </a:fld>
            <a:endParaRPr lang="en-US"/>
          </a:p>
        </p:txBody>
      </p:sp>
      <p:pic>
        <p:nvPicPr>
          <p:cNvPr id="12" name="Picture 11" descr="noaalogo_bevel1.png"/>
          <p:cNvPicPr>
            <a:picLocks noChangeAspect="1"/>
          </p:cNvPicPr>
          <p:nvPr userDrawn="1"/>
        </p:nvPicPr>
        <p:blipFill>
          <a:blip r:embed="rId2" cstate="print"/>
          <a:stretch>
            <a:fillRect/>
          </a:stretch>
        </p:blipFill>
        <p:spPr>
          <a:xfrm>
            <a:off x="0" y="0"/>
            <a:ext cx="1122222" cy="1122222"/>
          </a:xfrm>
          <a:prstGeom prst="rect">
            <a:avLst/>
          </a:prstGeom>
        </p:spPr>
      </p:pic>
      <p:pic>
        <p:nvPicPr>
          <p:cNvPr id="13" name="Picture 12" descr="nwslogo_bevel1.png"/>
          <p:cNvPicPr>
            <a:picLocks noChangeAspect="1"/>
          </p:cNvPicPr>
          <p:nvPr userDrawn="1"/>
        </p:nvPicPr>
        <p:blipFill>
          <a:blip r:embed="rId3" cstate="print"/>
          <a:stretch>
            <a:fillRect/>
          </a:stretch>
        </p:blipFill>
        <p:spPr>
          <a:xfrm>
            <a:off x="8019288" y="0"/>
            <a:ext cx="1124712" cy="11247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D006-CB83-4975-B960-228EC529EE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68396-CFAF-4092-AFED-356779FAAC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11BB0-7998-4DEE-B49A-40E1750F6F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B1943-C478-427F-8B8D-B40A6B877C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2FD3C-FC79-45D0-9D3C-39D4913D4D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6FF25-15D0-4886-9ED3-FD273F7EC1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CB30058-FB34-465B-9901-2619612581F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D6EC06-E1C8-40B6-9842-452160A05A3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png"/><Relationship Id="rId7" Type="http://schemas.openxmlformats.org/officeDocument/2006/relationships/image" Target="../media/image70.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98475"/>
            <a:ext cx="7851648" cy="1828800"/>
          </a:xfrm>
        </p:spPr>
        <p:txBody>
          <a:bodyPr/>
          <a:lstStyle/>
          <a:p>
            <a:r>
              <a:rPr lang="en-US" dirty="0" smtClean="0"/>
              <a:t>Decision Support Services</a:t>
            </a:r>
            <a:endParaRPr lang="en-US" dirty="0"/>
          </a:p>
        </p:txBody>
      </p:sp>
      <p:sp>
        <p:nvSpPr>
          <p:cNvPr id="3" name="Subtitle 2"/>
          <p:cNvSpPr>
            <a:spLocks noGrp="1"/>
          </p:cNvSpPr>
          <p:nvPr>
            <p:ph type="subTitle" idx="1"/>
          </p:nvPr>
        </p:nvSpPr>
        <p:spPr>
          <a:xfrm>
            <a:off x="533400" y="3050411"/>
            <a:ext cx="7854696" cy="1752600"/>
          </a:xfrm>
        </p:spPr>
        <p:txBody>
          <a:bodyPr>
            <a:normAutofit fontScale="62500" lnSpcReduction="20000"/>
          </a:bodyPr>
          <a:lstStyle/>
          <a:p>
            <a:r>
              <a:rPr lang="en-US" sz="3800" dirty="0" smtClean="0"/>
              <a:t>From Flooding to Drought</a:t>
            </a:r>
          </a:p>
          <a:p>
            <a:endParaRPr lang="en-US" dirty="0" smtClean="0"/>
          </a:p>
          <a:p>
            <a:r>
              <a:rPr lang="en-US" dirty="0" smtClean="0"/>
              <a:t>Barbara Watson</a:t>
            </a:r>
          </a:p>
          <a:p>
            <a:r>
              <a:rPr lang="en-US" dirty="0" smtClean="0"/>
              <a:t>Meteorologist-in-Charge</a:t>
            </a:r>
          </a:p>
          <a:p>
            <a:r>
              <a:rPr lang="en-US" dirty="0" smtClean="0"/>
              <a:t>National Weather Service</a:t>
            </a:r>
          </a:p>
          <a:p>
            <a:r>
              <a:rPr lang="en-US" dirty="0" smtClean="0"/>
              <a:t>Binghamton Forecast Office</a:t>
            </a:r>
            <a:endParaRPr lang="en-US" dirty="0"/>
          </a:p>
        </p:txBody>
      </p:sp>
      <p:pic>
        <p:nvPicPr>
          <p:cNvPr id="6" name="Picture 10" descr="WoollyHollow1.jpg"/>
          <p:cNvPicPr>
            <a:picLocks/>
          </p:cNvPicPr>
          <p:nvPr/>
        </p:nvPicPr>
        <p:blipFill>
          <a:blip r:embed="rId2" cstate="screen"/>
          <a:srcRect/>
          <a:stretch>
            <a:fillRect/>
          </a:stretch>
        </p:blipFill>
        <p:spPr bwMode="auto">
          <a:xfrm>
            <a:off x="7398330" y="5391398"/>
            <a:ext cx="1496291" cy="1280597"/>
          </a:xfrm>
          <a:prstGeom prst="rect">
            <a:avLst/>
          </a:prstGeom>
          <a:noFill/>
          <a:ln w="9525">
            <a:noFill/>
            <a:miter lim="800000"/>
            <a:headEnd/>
            <a:tailEnd/>
          </a:ln>
        </p:spPr>
      </p:pic>
      <p:pic>
        <p:nvPicPr>
          <p:cNvPr id="7" name="Picture 5" descr="Downsville Dam"/>
          <p:cNvPicPr>
            <a:picLocks noChangeAspect="1" noChangeArrowheads="1"/>
          </p:cNvPicPr>
          <p:nvPr/>
        </p:nvPicPr>
        <p:blipFill>
          <a:blip r:embed="rId3" cstate="screen"/>
          <a:srcRect/>
          <a:stretch>
            <a:fillRect/>
          </a:stretch>
        </p:blipFill>
        <p:spPr bwMode="auto">
          <a:xfrm>
            <a:off x="5498278" y="5408711"/>
            <a:ext cx="1843644" cy="1283263"/>
          </a:xfrm>
          <a:prstGeom prst="rect">
            <a:avLst/>
          </a:prstGeom>
          <a:noFill/>
          <a:ln w="9525">
            <a:noFill/>
            <a:miter lim="800000"/>
            <a:headEnd/>
            <a:tailEnd/>
          </a:ln>
        </p:spPr>
      </p:pic>
      <p:pic>
        <p:nvPicPr>
          <p:cNvPr id="8" name="Picture 7" descr="huntingdon.jpg"/>
          <p:cNvPicPr>
            <a:picLocks noChangeAspect="1"/>
          </p:cNvPicPr>
          <p:nvPr/>
        </p:nvPicPr>
        <p:blipFill>
          <a:blip r:embed="rId4" cstate="screen"/>
          <a:stretch>
            <a:fillRect/>
          </a:stretch>
        </p:blipFill>
        <p:spPr>
          <a:xfrm>
            <a:off x="3728852" y="5418116"/>
            <a:ext cx="1698172" cy="1273629"/>
          </a:xfrm>
          <a:prstGeom prst="rect">
            <a:avLst/>
          </a:prstGeom>
        </p:spPr>
      </p:pic>
      <p:pic>
        <p:nvPicPr>
          <p:cNvPr id="9" name="Picture 8" descr="DebrisConklin.jpg"/>
          <p:cNvPicPr>
            <a:picLocks noChangeAspect="1"/>
          </p:cNvPicPr>
          <p:nvPr/>
        </p:nvPicPr>
        <p:blipFill>
          <a:blip r:embed="rId5" cstate="screen"/>
          <a:stretch>
            <a:fillRect/>
          </a:stretch>
        </p:blipFill>
        <p:spPr>
          <a:xfrm>
            <a:off x="2018806" y="5415147"/>
            <a:ext cx="1642753" cy="1232065"/>
          </a:xfrm>
          <a:prstGeom prst="rect">
            <a:avLst/>
          </a:prstGeom>
        </p:spPr>
      </p:pic>
      <p:pic>
        <p:nvPicPr>
          <p:cNvPr id="10" name="Picture 9" descr="Picture 024.jpg"/>
          <p:cNvPicPr>
            <a:picLocks noChangeAspect="1"/>
          </p:cNvPicPr>
          <p:nvPr/>
        </p:nvPicPr>
        <p:blipFill>
          <a:blip r:embed="rId6" cstate="screen"/>
          <a:stretch>
            <a:fillRect/>
          </a:stretch>
        </p:blipFill>
        <p:spPr>
          <a:xfrm>
            <a:off x="296885" y="5418117"/>
            <a:ext cx="1650669" cy="12380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57" y="522511"/>
            <a:ext cx="6792686" cy="1151906"/>
          </a:xfrm>
        </p:spPr>
        <p:txBody>
          <a:bodyPr>
            <a:normAutofit fontScale="90000"/>
          </a:bodyPr>
          <a:lstStyle/>
          <a:p>
            <a:pPr algn="ctr"/>
            <a:r>
              <a:rPr lang="en-US" sz="4000" dirty="0" smtClean="0"/>
              <a:t>Individual Decision Support  </a:t>
            </a:r>
            <a:br>
              <a:rPr lang="en-US" sz="4000" dirty="0" smtClean="0"/>
            </a:br>
            <a:r>
              <a:rPr lang="en-US" sz="3600" dirty="0" smtClean="0"/>
              <a:t>for Non-Weather Incidents</a:t>
            </a:r>
            <a:endParaRPr lang="en-US" sz="4000" dirty="0"/>
          </a:p>
        </p:txBody>
      </p:sp>
      <p:pic>
        <p:nvPicPr>
          <p:cNvPr id="6146" name="Picture 2" descr="R:\David.Morford\DGM\IMET\HAM LAKE FIRE MN\Ham Lake Fire Byron's Pictures\DSCN0115.JPG"/>
          <p:cNvPicPr>
            <a:picLocks noChangeAspect="1" noChangeArrowheads="1"/>
          </p:cNvPicPr>
          <p:nvPr/>
        </p:nvPicPr>
        <p:blipFill>
          <a:blip r:embed="rId3" cstate="screen"/>
          <a:srcRect/>
          <a:stretch>
            <a:fillRect/>
          </a:stretch>
        </p:blipFill>
        <p:spPr bwMode="auto">
          <a:xfrm>
            <a:off x="241494" y="3776353"/>
            <a:ext cx="2844254" cy="1733797"/>
          </a:xfrm>
          <a:prstGeom prst="rect">
            <a:avLst/>
          </a:prstGeom>
          <a:ln>
            <a:noFill/>
          </a:ln>
          <a:effectLst>
            <a:outerShdw blurRad="292100" dist="139700" dir="2700000" algn="tl" rotWithShape="0">
              <a:srgbClr val="333333">
                <a:alpha val="65000"/>
              </a:srgbClr>
            </a:outerShdw>
          </a:effectLst>
        </p:spPr>
      </p:pic>
      <p:pic>
        <p:nvPicPr>
          <p:cNvPr id="8" name="Picture 7" descr="StarCommand.jpg"/>
          <p:cNvPicPr>
            <a:picLocks noChangeAspect="1"/>
          </p:cNvPicPr>
          <p:nvPr/>
        </p:nvPicPr>
        <p:blipFill>
          <a:blip r:embed="rId4" cstate="screen"/>
          <a:stretch>
            <a:fillRect/>
          </a:stretch>
        </p:blipFill>
        <p:spPr>
          <a:xfrm>
            <a:off x="258663" y="1646998"/>
            <a:ext cx="5402592" cy="1511837"/>
          </a:xfrm>
          <a:prstGeom prst="rect">
            <a:avLst/>
          </a:prstGeom>
          <a:ln>
            <a:noFill/>
          </a:ln>
          <a:effectLst>
            <a:outerShdw blurRad="292100" dist="139700" dir="2700000" algn="tl" rotWithShape="0">
              <a:srgbClr val="333333">
                <a:alpha val="65000"/>
              </a:srgbClr>
            </a:outerShdw>
          </a:effectLst>
        </p:spPr>
      </p:pic>
      <p:pic>
        <p:nvPicPr>
          <p:cNvPr id="12" name="Content Placeholder 11" descr="DSC00034.JPG"/>
          <p:cNvPicPr>
            <a:picLocks noGrp="1" noChangeAspect="1"/>
          </p:cNvPicPr>
          <p:nvPr>
            <p:ph idx="1"/>
          </p:nvPr>
        </p:nvPicPr>
        <p:blipFill>
          <a:blip r:embed="rId5" cstate="screen"/>
          <a:srcRect/>
          <a:stretch>
            <a:fillRect/>
          </a:stretch>
        </p:blipFill>
        <p:spPr>
          <a:xfrm>
            <a:off x="5919460" y="1650673"/>
            <a:ext cx="2795885" cy="1745674"/>
          </a:xfrm>
          <a:prstGeom prst="rect">
            <a:avLst/>
          </a:prstGeom>
          <a:ln>
            <a:noFill/>
          </a:ln>
          <a:effectLst>
            <a:outerShdw blurRad="292100" dist="139700" dir="2700000" algn="tl" rotWithShape="0">
              <a:srgbClr val="333333">
                <a:alpha val="65000"/>
              </a:srgbClr>
            </a:outerShdw>
          </a:effectLst>
        </p:spPr>
      </p:pic>
      <p:pic>
        <p:nvPicPr>
          <p:cNvPr id="13" name="Picture 4" descr="C:\MyFiles\pent-pullback.jpg"/>
          <p:cNvPicPr>
            <a:picLocks noChangeAspect="1" noChangeArrowheads="1"/>
          </p:cNvPicPr>
          <p:nvPr/>
        </p:nvPicPr>
        <p:blipFill>
          <a:blip r:embed="rId6" cstate="screen"/>
          <a:srcRect/>
          <a:stretch>
            <a:fillRect/>
          </a:stretch>
        </p:blipFill>
        <p:spPr bwMode="auto">
          <a:xfrm>
            <a:off x="5900057" y="3567132"/>
            <a:ext cx="2799105" cy="2857420"/>
          </a:xfrm>
          <a:prstGeom prst="rect">
            <a:avLst/>
          </a:prstGeom>
          <a:noFill/>
          <a:ln w="9525">
            <a:solidFill>
              <a:schemeClr val="tx1"/>
            </a:solidFill>
            <a:miter lim="800000"/>
            <a:headEnd/>
            <a:tailEnd/>
          </a:ln>
        </p:spPr>
      </p:pic>
      <p:pic>
        <p:nvPicPr>
          <p:cNvPr id="14" name="Picture 6" descr="C:\My Documents\inficon.jpg"/>
          <p:cNvPicPr>
            <a:picLocks noChangeAspect="1" noChangeArrowheads="1"/>
          </p:cNvPicPr>
          <p:nvPr/>
        </p:nvPicPr>
        <p:blipFill>
          <a:blip r:embed="rId7" cstate="screen"/>
          <a:srcRect/>
          <a:stretch>
            <a:fillRect/>
          </a:stretch>
        </p:blipFill>
        <p:spPr bwMode="auto">
          <a:xfrm>
            <a:off x="3394984" y="3384469"/>
            <a:ext cx="2290328" cy="1547936"/>
          </a:xfrm>
          <a:prstGeom prst="rect">
            <a:avLst/>
          </a:prstGeom>
          <a:noFill/>
          <a:ln w="9525">
            <a:solidFill>
              <a:schemeClr val="tx1"/>
            </a:solidFill>
            <a:miter lim="800000"/>
            <a:headEnd/>
            <a:tailEnd/>
          </a:ln>
        </p:spPr>
      </p:pic>
      <p:pic>
        <p:nvPicPr>
          <p:cNvPr id="15" name="Picture 5" descr="C:\My Documents\fire1.jpg"/>
          <p:cNvPicPr>
            <a:picLocks noChangeAspect="1" noChangeArrowheads="1"/>
          </p:cNvPicPr>
          <p:nvPr/>
        </p:nvPicPr>
        <p:blipFill>
          <a:blip r:embed="rId8" cstate="screen"/>
          <a:srcRect/>
          <a:stretch>
            <a:fillRect/>
          </a:stretch>
        </p:blipFill>
        <p:spPr bwMode="auto">
          <a:xfrm>
            <a:off x="3424092" y="5023265"/>
            <a:ext cx="2264189" cy="1452113"/>
          </a:xfrm>
          <a:prstGeom prst="rect">
            <a:avLst/>
          </a:prstGeom>
          <a:noFill/>
          <a:ln w="9525">
            <a:solidFill>
              <a:schemeClr val="tx1"/>
            </a:solidFill>
            <a:miter lim="800000"/>
            <a:headEnd/>
            <a:tailEnd/>
          </a:ln>
        </p:spPr>
      </p:pic>
      <p:sp>
        <p:nvSpPr>
          <p:cNvPr id="16" name="TextBox 15"/>
          <p:cNvSpPr txBox="1"/>
          <p:nvPr/>
        </p:nvSpPr>
        <p:spPr>
          <a:xfrm>
            <a:off x="118758" y="3194461"/>
            <a:ext cx="3218212" cy="307777"/>
          </a:xfrm>
          <a:prstGeom prst="rect">
            <a:avLst/>
          </a:prstGeom>
          <a:noFill/>
        </p:spPr>
        <p:txBody>
          <a:bodyPr wrap="square" rtlCol="0">
            <a:spAutoFit/>
          </a:bodyPr>
          <a:lstStyle/>
          <a:p>
            <a:pPr algn="ctr"/>
            <a:r>
              <a:rPr lang="en-US" sz="1400" dirty="0" smtClean="0"/>
              <a:t>State Emergency Operations Center</a:t>
            </a:r>
            <a:endParaRPr lang="en-US" sz="1400" dirty="0"/>
          </a:p>
        </p:txBody>
      </p:sp>
      <p:sp>
        <p:nvSpPr>
          <p:cNvPr id="17" name="TextBox 16"/>
          <p:cNvSpPr txBox="1"/>
          <p:nvPr/>
        </p:nvSpPr>
        <p:spPr>
          <a:xfrm>
            <a:off x="208011" y="5640777"/>
            <a:ext cx="2903325" cy="584775"/>
          </a:xfrm>
          <a:prstGeom prst="rect">
            <a:avLst/>
          </a:prstGeom>
          <a:noFill/>
        </p:spPr>
        <p:txBody>
          <a:bodyPr wrap="square" rtlCol="0">
            <a:spAutoFit/>
          </a:bodyPr>
          <a:lstStyle/>
          <a:p>
            <a:r>
              <a:rPr lang="en-US" sz="1600" dirty="0" smtClean="0"/>
              <a:t>Incident Meteorologist (IMET) can provide on-site briefings</a:t>
            </a:r>
            <a:endParaRPr lang="en-US" sz="1600" dirty="0"/>
          </a:p>
        </p:txBody>
      </p:sp>
      <p:sp>
        <p:nvSpPr>
          <p:cNvPr id="19" name="TextBox 18"/>
          <p:cNvSpPr txBox="1"/>
          <p:nvPr/>
        </p:nvSpPr>
        <p:spPr>
          <a:xfrm>
            <a:off x="23759" y="6519557"/>
            <a:ext cx="9141670" cy="307777"/>
          </a:xfrm>
          <a:prstGeom prst="rect">
            <a:avLst/>
          </a:prstGeom>
          <a:noFill/>
        </p:spPr>
        <p:txBody>
          <a:bodyPr wrap="none" rtlCol="0">
            <a:spAutoFit/>
          </a:bodyPr>
          <a:lstStyle/>
          <a:p>
            <a:r>
              <a:rPr lang="en-US" sz="1400" dirty="0" smtClean="0"/>
              <a:t>HAZMAT incidents, oil spill, train wreck, airplane crash, potential dam break, terrorist incident, nuclear power plant</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6" y="427511"/>
            <a:ext cx="7469579" cy="1151906"/>
          </a:xfrm>
        </p:spPr>
        <p:txBody>
          <a:bodyPr>
            <a:normAutofit fontScale="90000"/>
          </a:bodyPr>
          <a:lstStyle/>
          <a:p>
            <a:pPr algn="ctr"/>
            <a:r>
              <a:rPr lang="en-US" sz="4000" dirty="0" smtClean="0"/>
              <a:t>Individual Decision Support  </a:t>
            </a:r>
            <a:br>
              <a:rPr lang="en-US" sz="4000" dirty="0" smtClean="0"/>
            </a:br>
            <a:r>
              <a:rPr lang="en-US" sz="3600" dirty="0" smtClean="0"/>
              <a:t>to Incident Command for Large Public Events</a:t>
            </a:r>
            <a:endParaRPr lang="en-US" sz="4000" dirty="0"/>
          </a:p>
        </p:txBody>
      </p:sp>
      <p:sp>
        <p:nvSpPr>
          <p:cNvPr id="16" name="TextBox 15"/>
          <p:cNvSpPr txBox="1"/>
          <p:nvPr/>
        </p:nvSpPr>
        <p:spPr>
          <a:xfrm>
            <a:off x="2410692" y="3586344"/>
            <a:ext cx="2173186" cy="276999"/>
          </a:xfrm>
          <a:prstGeom prst="rect">
            <a:avLst/>
          </a:prstGeom>
          <a:noFill/>
        </p:spPr>
        <p:txBody>
          <a:bodyPr wrap="square" rtlCol="0">
            <a:spAutoFit/>
          </a:bodyPr>
          <a:lstStyle/>
          <a:p>
            <a:pPr algn="ctr"/>
            <a:r>
              <a:rPr lang="en-US" sz="1200" dirty="0" smtClean="0"/>
              <a:t>Incident </a:t>
            </a:r>
            <a:r>
              <a:rPr lang="en-US" sz="1100" dirty="0" smtClean="0"/>
              <a:t>Command</a:t>
            </a:r>
            <a:r>
              <a:rPr lang="en-US" sz="1200" dirty="0" smtClean="0"/>
              <a:t> Center</a:t>
            </a:r>
            <a:endParaRPr lang="en-US" sz="1200" dirty="0"/>
          </a:p>
        </p:txBody>
      </p:sp>
      <p:sp>
        <p:nvSpPr>
          <p:cNvPr id="17" name="TextBox 16"/>
          <p:cNvSpPr txBox="1"/>
          <p:nvPr/>
        </p:nvSpPr>
        <p:spPr>
          <a:xfrm>
            <a:off x="243637" y="1710044"/>
            <a:ext cx="2155177" cy="1815882"/>
          </a:xfrm>
          <a:prstGeom prst="rect">
            <a:avLst/>
          </a:prstGeom>
          <a:noFill/>
        </p:spPr>
        <p:txBody>
          <a:bodyPr wrap="square" rtlCol="0">
            <a:spAutoFit/>
          </a:bodyPr>
          <a:lstStyle/>
          <a:p>
            <a:r>
              <a:rPr lang="en-US" sz="1600" dirty="0" smtClean="0">
                <a:solidFill>
                  <a:schemeClr val="tx2"/>
                </a:solidFill>
              </a:rPr>
              <a:t>IMET on-site</a:t>
            </a:r>
          </a:p>
          <a:p>
            <a:r>
              <a:rPr lang="en-US" sz="1600" dirty="0" smtClean="0">
                <a:solidFill>
                  <a:schemeClr val="tx2"/>
                </a:solidFill>
              </a:rPr>
              <a:t> - - or - -</a:t>
            </a:r>
          </a:p>
          <a:p>
            <a:r>
              <a:rPr lang="en-US" sz="1600" dirty="0" smtClean="0">
                <a:solidFill>
                  <a:schemeClr val="tx2"/>
                </a:solidFill>
              </a:rPr>
              <a:t>Briefings to incident command from Local NWS office with preset criteria to ensure public safety</a:t>
            </a:r>
            <a:endParaRPr lang="en-US" sz="1600" dirty="0">
              <a:solidFill>
                <a:schemeClr val="tx2"/>
              </a:solidFill>
            </a:endParaRPr>
          </a:p>
        </p:txBody>
      </p:sp>
      <p:pic>
        <p:nvPicPr>
          <p:cNvPr id="18" name="Picture 17" descr="Spiedie1.jpeg"/>
          <p:cNvPicPr>
            <a:picLocks noChangeAspect="1"/>
          </p:cNvPicPr>
          <p:nvPr/>
        </p:nvPicPr>
        <p:blipFill>
          <a:blip r:embed="rId3" cstate="screen"/>
          <a:stretch>
            <a:fillRect/>
          </a:stretch>
        </p:blipFill>
        <p:spPr>
          <a:xfrm>
            <a:off x="243197" y="3954481"/>
            <a:ext cx="4499099" cy="2087582"/>
          </a:xfrm>
          <a:prstGeom prst="rect">
            <a:avLst/>
          </a:prstGeom>
        </p:spPr>
      </p:pic>
      <p:pic>
        <p:nvPicPr>
          <p:cNvPr id="21" name="Picture 20" descr="lightning-at WakinsGlen.jpg"/>
          <p:cNvPicPr>
            <a:picLocks noChangeAspect="1"/>
          </p:cNvPicPr>
          <p:nvPr/>
        </p:nvPicPr>
        <p:blipFill>
          <a:blip r:embed="rId4" cstate="screen"/>
          <a:stretch>
            <a:fillRect/>
          </a:stretch>
        </p:blipFill>
        <p:spPr>
          <a:xfrm>
            <a:off x="4721050" y="1616699"/>
            <a:ext cx="4158043" cy="2088401"/>
          </a:xfrm>
          <a:prstGeom prst="rect">
            <a:avLst/>
          </a:prstGeom>
        </p:spPr>
      </p:pic>
      <p:sp>
        <p:nvSpPr>
          <p:cNvPr id="22" name="TextBox 21"/>
          <p:cNvSpPr txBox="1"/>
          <p:nvPr/>
        </p:nvSpPr>
        <p:spPr>
          <a:xfrm>
            <a:off x="4868883" y="3705100"/>
            <a:ext cx="4013860" cy="307777"/>
          </a:xfrm>
          <a:prstGeom prst="rect">
            <a:avLst/>
          </a:prstGeom>
          <a:noFill/>
        </p:spPr>
        <p:txBody>
          <a:bodyPr wrap="square" rtlCol="0">
            <a:spAutoFit/>
          </a:bodyPr>
          <a:lstStyle/>
          <a:p>
            <a:r>
              <a:rPr lang="en-US" sz="1100" dirty="0" smtClean="0"/>
              <a:t>Watkins Glen NASCAR  2009 – just 1 min before race time</a:t>
            </a:r>
            <a:r>
              <a:rPr lang="en-US" sz="1400" dirty="0" smtClean="0"/>
              <a:t> </a:t>
            </a:r>
            <a:endParaRPr lang="en-US" sz="1400" dirty="0"/>
          </a:p>
        </p:txBody>
      </p:sp>
      <p:sp>
        <p:nvSpPr>
          <p:cNvPr id="23" name="TextBox 22"/>
          <p:cNvSpPr txBox="1"/>
          <p:nvPr/>
        </p:nvSpPr>
        <p:spPr>
          <a:xfrm>
            <a:off x="213753" y="6196939"/>
            <a:ext cx="4536377" cy="430887"/>
          </a:xfrm>
          <a:prstGeom prst="rect">
            <a:avLst/>
          </a:prstGeom>
          <a:noFill/>
        </p:spPr>
        <p:txBody>
          <a:bodyPr wrap="square" rtlCol="0">
            <a:spAutoFit/>
          </a:bodyPr>
          <a:lstStyle/>
          <a:p>
            <a:r>
              <a:rPr lang="en-US" sz="1100" dirty="0" smtClean="0"/>
              <a:t>Binghamton Spiedie Fest and Balloon Rally – Winds over 12 mph become unsafe  for public and balloon operations</a:t>
            </a:r>
            <a:endParaRPr lang="en-US" sz="1400" dirty="0"/>
          </a:p>
        </p:txBody>
      </p:sp>
      <p:pic>
        <p:nvPicPr>
          <p:cNvPr id="24" name="Picture 23" descr="LackawannaCountyMobileCommand.jpg"/>
          <p:cNvPicPr>
            <a:picLocks noChangeAspect="1"/>
          </p:cNvPicPr>
          <p:nvPr/>
        </p:nvPicPr>
        <p:blipFill>
          <a:blip r:embed="rId5" cstate="screen">
            <a:lum bright="20000" contrast="-3000"/>
          </a:blip>
          <a:srcRect/>
          <a:stretch>
            <a:fillRect/>
          </a:stretch>
        </p:blipFill>
        <p:spPr>
          <a:xfrm>
            <a:off x="2470068" y="1640896"/>
            <a:ext cx="2125684" cy="1852047"/>
          </a:xfrm>
          <a:prstGeom prst="rect">
            <a:avLst/>
          </a:prstGeom>
          <a:ln>
            <a:noFill/>
          </a:ln>
          <a:effectLst>
            <a:outerShdw blurRad="292100" dist="139700" dir="2700000" algn="tl" rotWithShape="0">
              <a:srgbClr val="333333">
                <a:alpha val="65000"/>
              </a:srgbClr>
            </a:outerShdw>
          </a:effectLst>
        </p:spPr>
      </p:pic>
      <p:pic>
        <p:nvPicPr>
          <p:cNvPr id="25" name="Picture 24" descr="New_York_State_Fair2005.jpg"/>
          <p:cNvPicPr>
            <a:picLocks noChangeAspect="1"/>
          </p:cNvPicPr>
          <p:nvPr/>
        </p:nvPicPr>
        <p:blipFill>
          <a:blip r:embed="rId6" cstate="screen"/>
          <a:srcRect/>
          <a:stretch>
            <a:fillRect/>
          </a:stretch>
        </p:blipFill>
        <p:spPr>
          <a:xfrm>
            <a:off x="4982689" y="4073236"/>
            <a:ext cx="3810000" cy="2150176"/>
          </a:xfrm>
          <a:prstGeom prst="rect">
            <a:avLst/>
          </a:prstGeom>
        </p:spPr>
      </p:pic>
      <p:sp>
        <p:nvSpPr>
          <p:cNvPr id="26" name="TextBox 25"/>
          <p:cNvSpPr txBox="1"/>
          <p:nvPr/>
        </p:nvSpPr>
        <p:spPr>
          <a:xfrm>
            <a:off x="5006921" y="6291942"/>
            <a:ext cx="3768942" cy="430887"/>
          </a:xfrm>
          <a:prstGeom prst="rect">
            <a:avLst/>
          </a:prstGeom>
          <a:noFill/>
        </p:spPr>
        <p:txBody>
          <a:bodyPr wrap="square" rtlCol="0">
            <a:spAutoFit/>
          </a:bodyPr>
          <a:lstStyle/>
          <a:p>
            <a:r>
              <a:rPr lang="en-US" sz="1100" dirty="0" smtClean="0"/>
              <a:t>New York State Fair – 3 people killed in 1998 from a line of severe thunderstorms with extreme winds</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593766"/>
            <a:ext cx="7469579" cy="1151906"/>
          </a:xfrm>
        </p:spPr>
        <p:txBody>
          <a:bodyPr>
            <a:normAutofit fontScale="90000"/>
          </a:bodyPr>
          <a:lstStyle/>
          <a:p>
            <a:pPr algn="ctr"/>
            <a:r>
              <a:rPr lang="en-US" sz="4000" dirty="0" smtClean="0"/>
              <a:t>Individual Decision Support  </a:t>
            </a:r>
            <a:br>
              <a:rPr lang="en-US" sz="4000" dirty="0" smtClean="0"/>
            </a:br>
            <a:r>
              <a:rPr lang="en-US" sz="3600" dirty="0" smtClean="0"/>
              <a:t>to help with Preparedness and Mitigation</a:t>
            </a:r>
            <a:endParaRPr lang="en-US" sz="4000" dirty="0"/>
          </a:p>
        </p:txBody>
      </p:sp>
      <p:sp>
        <p:nvSpPr>
          <p:cNvPr id="13" name="Content Placeholder 9"/>
          <p:cNvSpPr>
            <a:spLocks noGrp="1"/>
          </p:cNvSpPr>
          <p:nvPr>
            <p:ph idx="1"/>
          </p:nvPr>
        </p:nvSpPr>
        <p:spPr>
          <a:xfrm>
            <a:off x="593768" y="1983181"/>
            <a:ext cx="3883232" cy="4168239"/>
          </a:xfrm>
        </p:spPr>
        <p:txBody>
          <a:bodyPr>
            <a:normAutofit/>
          </a:bodyPr>
          <a:lstStyle/>
          <a:p>
            <a:r>
              <a:rPr lang="en-US" sz="2800" dirty="0" smtClean="0"/>
              <a:t>Hazard Mitigation</a:t>
            </a:r>
          </a:p>
          <a:p>
            <a:r>
              <a:rPr lang="en-US" sz="2800" dirty="0" smtClean="0"/>
              <a:t>Risk Assessment</a:t>
            </a:r>
          </a:p>
          <a:p>
            <a:r>
              <a:rPr lang="en-US" sz="2800" dirty="0" smtClean="0"/>
              <a:t>Safety &amp; Preparedness Education</a:t>
            </a:r>
          </a:p>
          <a:p>
            <a:r>
              <a:rPr lang="en-US" sz="2800" dirty="0" smtClean="0"/>
              <a:t>StormReady</a:t>
            </a:r>
          </a:p>
          <a:p>
            <a:r>
              <a:rPr lang="en-US" sz="2800" dirty="0" smtClean="0"/>
              <a:t>Specialized Training</a:t>
            </a:r>
          </a:p>
          <a:p>
            <a:r>
              <a:rPr lang="en-US" sz="2800" dirty="0" smtClean="0"/>
              <a:t>Exercises</a:t>
            </a:r>
          </a:p>
          <a:p>
            <a:r>
              <a:rPr lang="en-US" sz="2800" dirty="0" smtClean="0"/>
              <a:t>Drills</a:t>
            </a:r>
            <a:endParaRPr lang="en-US" sz="2800" dirty="0"/>
          </a:p>
        </p:txBody>
      </p:sp>
      <p:pic>
        <p:nvPicPr>
          <p:cNvPr id="4099" name="Picture 3"/>
          <p:cNvPicPr>
            <a:picLocks noChangeAspect="1" noChangeArrowheads="1"/>
          </p:cNvPicPr>
          <p:nvPr/>
        </p:nvPicPr>
        <p:blipFill>
          <a:blip r:embed="rId3" cstate="screen"/>
          <a:srcRect/>
          <a:stretch>
            <a:fillRect/>
          </a:stretch>
        </p:blipFill>
        <p:spPr bwMode="auto">
          <a:xfrm>
            <a:off x="4283525" y="5817364"/>
            <a:ext cx="2667000" cy="733425"/>
          </a:xfrm>
          <a:prstGeom prst="rect">
            <a:avLst/>
          </a:prstGeom>
          <a:noFill/>
          <a:ln w="9525">
            <a:noFill/>
            <a:miter lim="800000"/>
            <a:headEnd/>
            <a:tailEnd/>
          </a:ln>
        </p:spPr>
      </p:pic>
      <p:pic>
        <p:nvPicPr>
          <p:cNvPr id="4100" name="Picture 4"/>
          <p:cNvPicPr>
            <a:picLocks noChangeAspect="1" noChangeArrowheads="1"/>
          </p:cNvPicPr>
          <p:nvPr/>
        </p:nvPicPr>
        <p:blipFill>
          <a:blip r:embed="rId4" cstate="screen"/>
          <a:srcRect/>
          <a:stretch>
            <a:fillRect/>
          </a:stretch>
        </p:blipFill>
        <p:spPr bwMode="auto">
          <a:xfrm>
            <a:off x="4378963" y="4391273"/>
            <a:ext cx="2333625" cy="1543050"/>
          </a:xfrm>
          <a:prstGeom prst="rect">
            <a:avLst/>
          </a:prstGeom>
          <a:ln>
            <a:noFill/>
          </a:ln>
          <a:effectLst>
            <a:softEdge rad="112500"/>
          </a:effectLst>
        </p:spPr>
      </p:pic>
      <p:pic>
        <p:nvPicPr>
          <p:cNvPr id="19" name="Picture 18" descr="sanclementedam_2.jpg"/>
          <p:cNvPicPr>
            <a:picLocks noChangeAspect="1"/>
          </p:cNvPicPr>
          <p:nvPr/>
        </p:nvPicPr>
        <p:blipFill>
          <a:blip r:embed="rId5" cstate="screen"/>
          <a:stretch>
            <a:fillRect/>
          </a:stretch>
        </p:blipFill>
        <p:spPr>
          <a:xfrm>
            <a:off x="6037914" y="1805049"/>
            <a:ext cx="2904206" cy="2179121"/>
          </a:xfrm>
          <a:prstGeom prst="rect">
            <a:avLst/>
          </a:prstGeom>
          <a:ln>
            <a:noFill/>
          </a:ln>
          <a:effectLst>
            <a:outerShdw blurRad="292100" dist="139700" dir="2700000" algn="tl" rotWithShape="0">
              <a:srgbClr val="333333">
                <a:alpha val="65000"/>
              </a:srgbClr>
            </a:outerShdw>
          </a:effectLst>
        </p:spPr>
      </p:pic>
      <p:pic>
        <p:nvPicPr>
          <p:cNvPr id="4102" name="Picture 6"/>
          <p:cNvPicPr>
            <a:picLocks noChangeAspect="1" noChangeArrowheads="1"/>
          </p:cNvPicPr>
          <p:nvPr/>
        </p:nvPicPr>
        <p:blipFill>
          <a:blip r:embed="rId6" cstate="screen"/>
          <a:srcRect/>
          <a:stretch>
            <a:fillRect/>
          </a:stretch>
        </p:blipFill>
        <p:spPr bwMode="auto">
          <a:xfrm>
            <a:off x="4703333" y="2766951"/>
            <a:ext cx="1190539" cy="1567541"/>
          </a:xfrm>
          <a:prstGeom prst="rect">
            <a:avLst/>
          </a:prstGeom>
          <a:noFill/>
          <a:ln w="9525">
            <a:noFill/>
            <a:miter lim="800000"/>
            <a:headEnd/>
            <a:tailEnd/>
          </a:ln>
        </p:spPr>
      </p:pic>
      <p:pic>
        <p:nvPicPr>
          <p:cNvPr id="4098" name="Picture 2"/>
          <p:cNvPicPr>
            <a:picLocks noChangeAspect="1" noChangeArrowheads="1"/>
          </p:cNvPicPr>
          <p:nvPr/>
        </p:nvPicPr>
        <p:blipFill>
          <a:blip r:embed="rId7" cstate="screen"/>
          <a:srcRect/>
          <a:stretch>
            <a:fillRect/>
          </a:stretch>
        </p:blipFill>
        <p:spPr bwMode="auto">
          <a:xfrm>
            <a:off x="6861216" y="4191063"/>
            <a:ext cx="2095500" cy="208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4703" y="2137559"/>
            <a:ext cx="6323609" cy="1947554"/>
          </a:xfrm>
        </p:spPr>
        <p:txBody>
          <a:bodyPr>
            <a:normAutofit/>
          </a:bodyPr>
          <a:lstStyle/>
          <a:p>
            <a:r>
              <a:rPr lang="en-US" dirty="0" smtClean="0"/>
              <a:t>Sighting of automated weather stations and gages</a:t>
            </a:r>
          </a:p>
          <a:p>
            <a:r>
              <a:rPr lang="en-US" dirty="0" smtClean="0"/>
              <a:t>Quality control and assimilation of data</a:t>
            </a:r>
          </a:p>
          <a:p>
            <a:r>
              <a:rPr lang="en-US" dirty="0" smtClean="0"/>
              <a:t>Training Observers</a:t>
            </a:r>
            <a:endParaRPr lang="en-US" dirty="0"/>
          </a:p>
        </p:txBody>
      </p:sp>
      <p:sp>
        <p:nvSpPr>
          <p:cNvPr id="8" name="Title 1"/>
          <p:cNvSpPr txBox="1">
            <a:spLocks/>
          </p:cNvSpPr>
          <p:nvPr/>
        </p:nvSpPr>
        <p:spPr>
          <a:xfrm>
            <a:off x="736271" y="795645"/>
            <a:ext cx="7469579" cy="1151906"/>
          </a:xfrm>
          <a:prstGeom prst="rect">
            <a:avLst/>
          </a:prstGeom>
        </p:spPr>
        <p:txBody>
          <a:bodyPr vert="horz" lIns="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Individual Decision Support  </a:t>
            </a:r>
            <a:br>
              <a:rPr kumimoji="0" lang="en-US" sz="4000" b="0" i="0" u="none" strike="noStrike" kern="1200" cap="none" spc="0" normalizeH="0" baseline="0" noProof="0" dirty="0" smtClean="0">
                <a:ln>
                  <a:noFill/>
                </a:ln>
                <a:solidFill>
                  <a:schemeClr val="tx2"/>
                </a:solidFill>
                <a:effectLst/>
                <a:uLnTx/>
                <a:uFillTx/>
                <a:latin typeface="+mj-lt"/>
                <a:ea typeface="+mj-ea"/>
                <a:cs typeface="+mj-cs"/>
              </a:rPr>
            </a:br>
            <a:r>
              <a:rPr kumimoji="0" lang="en-US" sz="3600" b="0" i="0" u="none" strike="noStrike" kern="1200" cap="none" spc="0" normalizeH="0" baseline="0" noProof="0" dirty="0" smtClean="0">
                <a:ln>
                  <a:noFill/>
                </a:ln>
                <a:solidFill>
                  <a:schemeClr val="tx2"/>
                </a:solidFill>
                <a:effectLst/>
                <a:uLnTx/>
                <a:uFillTx/>
                <a:latin typeface="+mj-lt"/>
                <a:ea typeface="+mj-ea"/>
                <a:cs typeface="+mj-cs"/>
              </a:rPr>
              <a:t>to Monitor and Observe</a:t>
            </a:r>
            <a:r>
              <a:rPr kumimoji="0" lang="en-US" sz="3600" b="0" i="0" u="none" strike="noStrike" kern="1200" cap="none" spc="0" normalizeH="0" noProof="0" dirty="0" smtClean="0">
                <a:ln>
                  <a:noFill/>
                </a:ln>
                <a:solidFill>
                  <a:schemeClr val="tx2"/>
                </a:solidFill>
                <a:effectLst/>
                <a:uLnTx/>
                <a:uFillTx/>
                <a:latin typeface="+mj-lt"/>
                <a:ea typeface="+mj-ea"/>
                <a:cs typeface="+mj-cs"/>
              </a:rPr>
              <a:t> Environmental Data</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5122" name="Picture 2"/>
          <p:cNvPicPr>
            <a:picLocks noChangeAspect="1" noChangeArrowheads="1"/>
          </p:cNvPicPr>
          <p:nvPr/>
        </p:nvPicPr>
        <p:blipFill>
          <a:blip r:embed="rId3" cstate="screen"/>
          <a:srcRect/>
          <a:stretch>
            <a:fillRect/>
          </a:stretch>
        </p:blipFill>
        <p:spPr bwMode="auto">
          <a:xfrm>
            <a:off x="655368" y="4275116"/>
            <a:ext cx="1809501" cy="2412669"/>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4" cstate="screen"/>
          <a:srcRect/>
          <a:stretch>
            <a:fillRect/>
          </a:stretch>
        </p:blipFill>
        <p:spPr bwMode="auto">
          <a:xfrm>
            <a:off x="2956957" y="4255501"/>
            <a:ext cx="3269316" cy="2454058"/>
          </a:xfrm>
          <a:prstGeom prst="rect">
            <a:avLst/>
          </a:prstGeom>
          <a:ln>
            <a:noFill/>
          </a:ln>
          <a:effectLst>
            <a:outerShdw blurRad="292100" dist="139700" dir="2700000" algn="tl" rotWithShape="0">
              <a:srgbClr val="333333">
                <a:alpha val="65000"/>
              </a:srgbClr>
            </a:outerShdw>
          </a:effectLst>
        </p:spPr>
      </p:pic>
      <p:pic>
        <p:nvPicPr>
          <p:cNvPr id="5124" name="Picture 4"/>
          <p:cNvPicPr>
            <a:picLocks noChangeAspect="1" noChangeArrowheads="1"/>
          </p:cNvPicPr>
          <p:nvPr/>
        </p:nvPicPr>
        <p:blipFill>
          <a:blip r:embed="rId5" cstate="screen"/>
          <a:srcRect/>
          <a:stretch>
            <a:fillRect/>
          </a:stretch>
        </p:blipFill>
        <p:spPr bwMode="auto">
          <a:xfrm>
            <a:off x="6626430" y="4263241"/>
            <a:ext cx="2084665" cy="2422565"/>
          </a:xfrm>
          <a:prstGeom prst="rect">
            <a:avLst/>
          </a:prstGeom>
          <a:ln>
            <a:noFill/>
          </a:ln>
          <a:effectLst>
            <a:outerShdw blurRad="292100" dist="139700" dir="2700000" algn="tl" rotWithShape="0">
              <a:srgbClr val="333333">
                <a:alpha val="65000"/>
              </a:srgbClr>
            </a:outerShdw>
          </a:effectLst>
        </p:spPr>
      </p:pic>
      <p:pic>
        <p:nvPicPr>
          <p:cNvPr id="7" name="Picture 7"/>
          <p:cNvPicPr>
            <a:picLocks noChangeAspect="1" noChangeArrowheads="1"/>
          </p:cNvPicPr>
          <p:nvPr/>
        </p:nvPicPr>
        <p:blipFill>
          <a:blip r:embed="rId6" cstate="screen"/>
          <a:srcRect/>
          <a:stretch>
            <a:fillRect/>
          </a:stretch>
        </p:blipFill>
        <p:spPr bwMode="auto">
          <a:xfrm>
            <a:off x="7976925" y="2030681"/>
            <a:ext cx="821454" cy="1062533"/>
          </a:xfrm>
          <a:prstGeom prst="rect">
            <a:avLst/>
          </a:prstGeom>
          <a:noFill/>
          <a:ln w="9525">
            <a:noFill/>
            <a:miter lim="800000"/>
            <a:headEnd/>
            <a:tailEnd/>
          </a:ln>
        </p:spPr>
      </p:pic>
      <p:pic>
        <p:nvPicPr>
          <p:cNvPr id="10" name="Picture 9" descr="CoCoRaHS.gif"/>
          <p:cNvPicPr>
            <a:picLocks noChangeAspect="1"/>
          </p:cNvPicPr>
          <p:nvPr/>
        </p:nvPicPr>
        <p:blipFill>
          <a:blip r:embed="rId7" cstate="screen"/>
          <a:stretch>
            <a:fillRect/>
          </a:stretch>
        </p:blipFill>
        <p:spPr>
          <a:xfrm>
            <a:off x="7956361" y="3170712"/>
            <a:ext cx="880549" cy="913162"/>
          </a:xfrm>
          <a:prstGeom prst="rect">
            <a:avLst/>
          </a:prstGeom>
        </p:spPr>
      </p:pic>
      <p:pic>
        <p:nvPicPr>
          <p:cNvPr id="11" name="Picture 10" descr="Rain-gauge-photo.jpg"/>
          <p:cNvPicPr>
            <a:picLocks noChangeAspect="1"/>
          </p:cNvPicPr>
          <p:nvPr/>
        </p:nvPicPr>
        <p:blipFill>
          <a:blip r:embed="rId8" cstate="screen"/>
          <a:stretch>
            <a:fillRect/>
          </a:stretch>
        </p:blipFill>
        <p:spPr>
          <a:xfrm>
            <a:off x="7006443" y="2078182"/>
            <a:ext cx="807088" cy="2056274"/>
          </a:xfrm>
          <a:prstGeom prst="rect">
            <a:avLst/>
          </a:prstGeom>
        </p:spPr>
      </p:pic>
      <p:sp>
        <p:nvSpPr>
          <p:cNvPr id="12" name="TextBox 11"/>
          <p:cNvSpPr txBox="1"/>
          <p:nvPr/>
        </p:nvSpPr>
        <p:spPr>
          <a:xfrm>
            <a:off x="3479470" y="6293923"/>
            <a:ext cx="2270622" cy="276999"/>
          </a:xfrm>
          <a:prstGeom prst="rect">
            <a:avLst/>
          </a:prstGeom>
          <a:solidFill>
            <a:schemeClr val="accent5">
              <a:lumMod val="40000"/>
              <a:lumOff val="60000"/>
            </a:schemeClr>
          </a:solidFill>
        </p:spPr>
        <p:txBody>
          <a:bodyPr wrap="square" rtlCol="0">
            <a:spAutoFit/>
          </a:bodyPr>
          <a:lstStyle/>
          <a:p>
            <a:r>
              <a:rPr lang="en-US" sz="1200" dirty="0" smtClean="0">
                <a:solidFill>
                  <a:srgbClr val="C00000"/>
                </a:solidFill>
                <a:effectLst>
                  <a:outerShdw blurRad="38100" dist="38100" dir="2700000" algn="tl">
                    <a:srgbClr val="000000">
                      <a:alpha val="43137"/>
                    </a:srgbClr>
                  </a:outerShdw>
                </a:effectLst>
              </a:rPr>
              <a:t>Conklin, NY River Gage house</a:t>
            </a:r>
            <a:endParaRPr lang="en-US" sz="1200"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7016340" y="6066311"/>
            <a:ext cx="1379517" cy="476993"/>
          </a:xfrm>
          <a:prstGeom prst="rect">
            <a:avLst/>
          </a:prstGeom>
          <a:solidFill>
            <a:schemeClr val="accent5">
              <a:lumMod val="40000"/>
              <a:lumOff val="60000"/>
            </a:schemeClr>
          </a:solidFill>
        </p:spPr>
        <p:txBody>
          <a:bodyPr wrap="square" rtlCol="0">
            <a:spAutoFit/>
          </a:bodyPr>
          <a:lstStyle/>
          <a:p>
            <a:r>
              <a:rPr lang="en-US" sz="1200" dirty="0" smtClean="0">
                <a:solidFill>
                  <a:srgbClr val="C00000"/>
                </a:solidFill>
                <a:effectLst>
                  <a:outerShdw blurRad="38100" dist="38100" dir="2700000" algn="tl">
                    <a:srgbClr val="000000">
                      <a:alpha val="43137"/>
                    </a:srgbClr>
                  </a:outerShdw>
                </a:effectLst>
              </a:rPr>
              <a:t>Cooperative Observer Station</a:t>
            </a:r>
            <a:endParaRPr lang="en-US" sz="1200" dirty="0">
              <a:solidFill>
                <a:srgbClr val="C00000"/>
              </a:solidFill>
              <a:effectLst>
                <a:outerShdw blurRad="38100" dist="38100" dir="2700000" algn="tl">
                  <a:srgbClr val="000000">
                    <a:alpha val="43137"/>
                  </a:srgbClr>
                </a:outerShdw>
              </a:effectLst>
            </a:endParaRPr>
          </a:p>
        </p:txBody>
      </p:sp>
      <p:sp>
        <p:nvSpPr>
          <p:cNvPr id="14" name="TextBox 13"/>
          <p:cNvSpPr txBox="1"/>
          <p:nvPr/>
        </p:nvSpPr>
        <p:spPr>
          <a:xfrm>
            <a:off x="878776" y="6282045"/>
            <a:ext cx="1389413" cy="276999"/>
          </a:xfrm>
          <a:prstGeom prst="rect">
            <a:avLst/>
          </a:prstGeom>
          <a:solidFill>
            <a:schemeClr val="accent5">
              <a:lumMod val="40000"/>
              <a:lumOff val="60000"/>
            </a:schemeClr>
          </a:solidFill>
        </p:spPr>
        <p:txBody>
          <a:bodyPr wrap="square" rtlCol="0">
            <a:spAutoFit/>
          </a:bodyPr>
          <a:lstStyle/>
          <a:p>
            <a:r>
              <a:rPr lang="en-US" sz="1200" dirty="0" smtClean="0">
                <a:solidFill>
                  <a:srgbClr val="C00000"/>
                </a:solidFill>
                <a:effectLst>
                  <a:outerShdw blurRad="38100" dist="38100" dir="2700000" algn="tl">
                    <a:srgbClr val="000000">
                      <a:alpha val="43137"/>
                    </a:srgbClr>
                  </a:outerShdw>
                </a:effectLst>
              </a:rPr>
              <a:t>Measuring rainfall</a:t>
            </a:r>
            <a:endParaRPr lang="en-US" sz="1200"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055479"/>
            <a:ext cx="7772400" cy="1362456"/>
          </a:xfrm>
        </p:spPr>
        <p:txBody>
          <a:bodyPr/>
          <a:lstStyle/>
          <a:p>
            <a:pPr algn="ctr"/>
            <a:r>
              <a:rPr lang="en-US" dirty="0" smtClean="0"/>
              <a:t>Questions?</a:t>
            </a:r>
            <a:endParaRPr lang="en-US" dirty="0"/>
          </a:p>
        </p:txBody>
      </p:sp>
      <p:pic>
        <p:nvPicPr>
          <p:cNvPr id="4" name="Picture Placeholder 5" descr="hea1424219.jpg"/>
          <p:cNvPicPr>
            <a:picLocks noGrp="1" noChangeAspect="1"/>
          </p:cNvPicPr>
          <p:nvPr>
            <p:ph type="pic" idx="1"/>
          </p:nvPr>
        </p:nvPicPr>
        <p:blipFill>
          <a:blip r:embed="rId2" cstate="screen"/>
          <a:srcRect/>
          <a:stretch>
            <a:fillRect/>
          </a:stretch>
        </p:blipFill>
        <p:spPr>
          <a:xfrm rot="420000">
            <a:off x="5297134" y="3070661"/>
            <a:ext cx="3278147" cy="2791293"/>
          </a:xfrm>
          <a:prstGeom prst="rect">
            <a:avLst/>
          </a:prstGeom>
          <a:ln>
            <a:noFill/>
          </a:ln>
          <a:effectLst>
            <a:outerShdw blurRad="292100" dist="139700" dir="2700000" algn="tl" rotWithShape="0">
              <a:srgbClr val="333333">
                <a:alpha val="65000"/>
              </a:srgbClr>
            </a:outerShdw>
          </a:effectLst>
        </p:spPr>
      </p:pic>
      <p:pic>
        <p:nvPicPr>
          <p:cNvPr id="5" name="Picture 4" descr="FlashFloodConfLogo_4c.jpg"/>
          <p:cNvPicPr>
            <a:picLocks noChangeAspect="1"/>
          </p:cNvPicPr>
          <p:nvPr/>
        </p:nvPicPr>
        <p:blipFill>
          <a:blip r:embed="rId3" cstate="screen"/>
          <a:stretch>
            <a:fillRect/>
          </a:stretch>
        </p:blipFill>
        <p:spPr>
          <a:xfrm>
            <a:off x="520782" y="3218213"/>
            <a:ext cx="4370186" cy="23185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09"/>
          <p:cNvGrpSpPr>
            <a:grpSpLocks/>
          </p:cNvGrpSpPr>
          <p:nvPr/>
        </p:nvGrpSpPr>
        <p:grpSpPr bwMode="auto">
          <a:xfrm>
            <a:off x="630483" y="5684037"/>
            <a:ext cx="6313301" cy="948327"/>
            <a:chOff x="-1563969" y="554530"/>
            <a:chExt cx="7728106" cy="1160790"/>
          </a:xfrm>
        </p:grpSpPr>
        <p:pic>
          <p:nvPicPr>
            <p:cNvPr id="14" name="Picture 197" descr="DoD.png"/>
            <p:cNvPicPr>
              <a:picLocks noChangeAspect="1"/>
            </p:cNvPicPr>
            <p:nvPr/>
          </p:nvPicPr>
          <p:blipFill>
            <a:blip r:embed="rId3" cstate="screen"/>
            <a:srcRect/>
            <a:stretch>
              <a:fillRect/>
            </a:stretch>
          </p:blipFill>
          <p:spPr bwMode="auto">
            <a:xfrm>
              <a:off x="2303110" y="1097829"/>
              <a:ext cx="610214" cy="610213"/>
            </a:xfrm>
            <a:prstGeom prst="rect">
              <a:avLst/>
            </a:prstGeom>
            <a:noFill/>
            <a:ln w="9525">
              <a:noFill/>
              <a:miter lim="800000"/>
              <a:headEnd/>
              <a:tailEnd/>
            </a:ln>
          </p:spPr>
        </p:pic>
        <p:pic>
          <p:nvPicPr>
            <p:cNvPr id="15" name="Picture 3" descr="W:\Movies, Images and Sounds\Logos\doi_rgb.png"/>
            <p:cNvPicPr>
              <a:picLocks noChangeAspect="1" noChangeArrowheads="1"/>
            </p:cNvPicPr>
            <p:nvPr/>
          </p:nvPicPr>
          <p:blipFill>
            <a:blip r:embed="rId4" cstate="screen"/>
            <a:srcRect/>
            <a:stretch>
              <a:fillRect/>
            </a:stretch>
          </p:blipFill>
          <p:spPr bwMode="auto">
            <a:xfrm>
              <a:off x="5016383" y="1125374"/>
              <a:ext cx="533400" cy="533400"/>
            </a:xfrm>
            <a:prstGeom prst="rect">
              <a:avLst/>
            </a:prstGeom>
            <a:noFill/>
            <a:ln w="9525">
              <a:noFill/>
              <a:miter lim="800000"/>
              <a:headEnd/>
              <a:tailEnd/>
            </a:ln>
          </p:spPr>
        </p:pic>
        <p:pic>
          <p:nvPicPr>
            <p:cNvPr id="16" name="Picture 5" descr="W:\Movies, Images and Sounds\Logos\Department_Of_Energy.png"/>
            <p:cNvPicPr>
              <a:picLocks noChangeAspect="1" noChangeArrowheads="1"/>
            </p:cNvPicPr>
            <p:nvPr/>
          </p:nvPicPr>
          <p:blipFill>
            <a:blip r:embed="rId5" cstate="screen"/>
            <a:srcRect/>
            <a:stretch>
              <a:fillRect/>
            </a:stretch>
          </p:blipFill>
          <p:spPr bwMode="auto">
            <a:xfrm>
              <a:off x="3046885" y="1103889"/>
              <a:ext cx="591219" cy="589617"/>
            </a:xfrm>
            <a:prstGeom prst="rect">
              <a:avLst/>
            </a:prstGeom>
            <a:noFill/>
            <a:ln w="9525">
              <a:noFill/>
              <a:miter lim="800000"/>
              <a:headEnd/>
              <a:tailEnd/>
            </a:ln>
          </p:spPr>
        </p:pic>
        <p:grpSp>
          <p:nvGrpSpPr>
            <p:cNvPr id="17" name="Group 88"/>
            <p:cNvGrpSpPr>
              <a:grpSpLocks/>
            </p:cNvGrpSpPr>
            <p:nvPr/>
          </p:nvGrpSpPr>
          <p:grpSpPr bwMode="auto">
            <a:xfrm>
              <a:off x="5623912" y="1096672"/>
              <a:ext cx="540225" cy="549202"/>
              <a:chOff x="4430705" y="4945936"/>
              <a:chExt cx="540225" cy="549202"/>
            </a:xfrm>
          </p:grpSpPr>
          <p:sp>
            <p:nvSpPr>
              <p:cNvPr id="27" name="Oval 26"/>
              <p:cNvSpPr/>
              <p:nvPr/>
            </p:nvSpPr>
            <p:spPr>
              <a:xfrm>
                <a:off x="4430705" y="4945936"/>
                <a:ext cx="540225" cy="540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 name="Picture 6" descr="W:\Movies, Images and Sounds\Logos\Environmental_Protection_Agency_Ring.png"/>
              <p:cNvPicPr>
                <a:picLocks noChangeAspect="1" noChangeArrowheads="1"/>
              </p:cNvPicPr>
              <p:nvPr/>
            </p:nvPicPr>
            <p:blipFill>
              <a:blip r:embed="rId6" cstate="screen"/>
              <a:srcRect/>
              <a:stretch>
                <a:fillRect/>
              </a:stretch>
            </p:blipFill>
            <p:spPr bwMode="auto">
              <a:xfrm>
                <a:off x="4449450" y="4994972"/>
                <a:ext cx="501450" cy="500166"/>
              </a:xfrm>
              <a:prstGeom prst="rect">
                <a:avLst/>
              </a:prstGeom>
              <a:noFill/>
              <a:ln w="9525">
                <a:noFill/>
                <a:miter lim="800000"/>
                <a:headEnd/>
                <a:tailEnd/>
              </a:ln>
            </p:spPr>
          </p:pic>
        </p:grpSp>
        <p:pic>
          <p:nvPicPr>
            <p:cNvPr id="18" name="Picture 201" descr="DOT.png"/>
            <p:cNvPicPr>
              <a:picLocks noChangeAspect="1"/>
            </p:cNvPicPr>
            <p:nvPr/>
          </p:nvPicPr>
          <p:blipFill>
            <a:blip r:embed="rId7" cstate="screen"/>
            <a:srcRect/>
            <a:stretch>
              <a:fillRect/>
            </a:stretch>
          </p:blipFill>
          <p:spPr bwMode="auto">
            <a:xfrm>
              <a:off x="3726302" y="1096304"/>
              <a:ext cx="568036" cy="568036"/>
            </a:xfrm>
            <a:prstGeom prst="rect">
              <a:avLst/>
            </a:prstGeom>
            <a:noFill/>
            <a:ln w="9525">
              <a:noFill/>
              <a:miter lim="800000"/>
              <a:headEnd/>
              <a:tailEnd/>
            </a:ln>
          </p:spPr>
        </p:pic>
        <p:pic>
          <p:nvPicPr>
            <p:cNvPr id="19" name="Picture 2" descr="W:\Movies, Images and Sounds\Logos\NASA insignia RGB.png"/>
            <p:cNvPicPr>
              <a:picLocks noChangeAspect="1" noChangeArrowheads="1"/>
            </p:cNvPicPr>
            <p:nvPr/>
          </p:nvPicPr>
          <p:blipFill>
            <a:blip r:embed="rId8" cstate="screen"/>
            <a:srcRect/>
            <a:stretch>
              <a:fillRect/>
            </a:stretch>
          </p:blipFill>
          <p:spPr bwMode="auto">
            <a:xfrm>
              <a:off x="4363175" y="1125374"/>
              <a:ext cx="609600" cy="504400"/>
            </a:xfrm>
            <a:prstGeom prst="rect">
              <a:avLst/>
            </a:prstGeom>
            <a:noFill/>
            <a:ln w="9525">
              <a:noFill/>
              <a:miter lim="800000"/>
              <a:headEnd/>
              <a:tailEnd/>
            </a:ln>
          </p:spPr>
        </p:pic>
        <p:grpSp>
          <p:nvGrpSpPr>
            <p:cNvPr id="20" name="Group 78"/>
            <p:cNvGrpSpPr>
              <a:grpSpLocks/>
            </p:cNvGrpSpPr>
            <p:nvPr/>
          </p:nvGrpSpPr>
          <p:grpSpPr bwMode="auto">
            <a:xfrm>
              <a:off x="886894" y="554530"/>
              <a:ext cx="3792594" cy="1146266"/>
              <a:chOff x="-8694004" y="2288023"/>
              <a:chExt cx="14409390" cy="4355074"/>
            </a:xfrm>
          </p:grpSpPr>
          <p:sp>
            <p:nvSpPr>
              <p:cNvPr id="25" name="Oval 24"/>
              <p:cNvSpPr/>
              <p:nvPr/>
            </p:nvSpPr>
            <p:spPr>
              <a:xfrm>
                <a:off x="3913905" y="2288023"/>
                <a:ext cx="1801481" cy="2281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206" descr="Department_of_Health__and__Human_Services_USA.png"/>
              <p:cNvPicPr>
                <a:picLocks noChangeAspect="1"/>
              </p:cNvPicPr>
              <p:nvPr/>
            </p:nvPicPr>
            <p:blipFill>
              <a:blip r:embed="rId9" cstate="screen"/>
              <a:srcRect/>
              <a:stretch>
                <a:fillRect/>
              </a:stretch>
            </p:blipFill>
            <p:spPr bwMode="auto">
              <a:xfrm>
                <a:off x="-8694004" y="4412146"/>
                <a:ext cx="2230950" cy="2230951"/>
              </a:xfrm>
              <a:prstGeom prst="rect">
                <a:avLst/>
              </a:prstGeom>
              <a:noFill/>
              <a:ln w="9525">
                <a:noFill/>
                <a:miter lim="800000"/>
                <a:headEnd/>
                <a:tailEnd/>
              </a:ln>
            </p:spPr>
          </p:pic>
        </p:grpSp>
        <p:pic>
          <p:nvPicPr>
            <p:cNvPr id="21" name="Picture 4" descr="W:\Movies, Images and Sounds\Logos\NSF_Logo.PNG"/>
            <p:cNvPicPr>
              <a:picLocks noChangeAspect="1" noChangeArrowheads="1"/>
            </p:cNvPicPr>
            <p:nvPr/>
          </p:nvPicPr>
          <p:blipFill>
            <a:blip r:embed="rId10" cstate="screen"/>
            <a:srcRect/>
            <a:stretch>
              <a:fillRect/>
            </a:stretch>
          </p:blipFill>
          <p:spPr bwMode="auto">
            <a:xfrm>
              <a:off x="1540469" y="1083905"/>
              <a:ext cx="609600" cy="609600"/>
            </a:xfrm>
            <a:prstGeom prst="rect">
              <a:avLst/>
            </a:prstGeom>
            <a:noFill/>
            <a:ln w="9525">
              <a:noFill/>
              <a:miter lim="800000"/>
              <a:headEnd/>
              <a:tailEnd/>
            </a:ln>
          </p:spPr>
        </p:pic>
        <p:pic>
          <p:nvPicPr>
            <p:cNvPr id="22" name="Picture 101" descr="US_Army_Corps_Of_Engineers__12194.png"/>
            <p:cNvPicPr>
              <a:picLocks noChangeAspect="1"/>
            </p:cNvPicPr>
            <p:nvPr/>
          </p:nvPicPr>
          <p:blipFill>
            <a:blip r:embed="rId11" cstate="screen"/>
            <a:srcRect/>
            <a:stretch>
              <a:fillRect/>
            </a:stretch>
          </p:blipFill>
          <p:spPr bwMode="auto">
            <a:xfrm>
              <a:off x="-799975" y="1172395"/>
              <a:ext cx="708163" cy="542925"/>
            </a:xfrm>
            <a:prstGeom prst="rect">
              <a:avLst/>
            </a:prstGeom>
            <a:noFill/>
            <a:ln w="9525">
              <a:noFill/>
              <a:miter lim="800000"/>
              <a:headEnd/>
              <a:tailEnd/>
            </a:ln>
          </p:spPr>
        </p:pic>
        <p:pic>
          <p:nvPicPr>
            <p:cNvPr id="23" name="Picture 22" descr="USDA.png"/>
            <p:cNvPicPr>
              <a:picLocks noChangeAspect="1"/>
            </p:cNvPicPr>
            <p:nvPr/>
          </p:nvPicPr>
          <p:blipFill>
            <a:blip r:embed="rId12" cstate="screen"/>
            <a:stretch>
              <a:fillRect/>
            </a:stretch>
          </p:blipFill>
          <p:spPr>
            <a:xfrm>
              <a:off x="121757" y="1229742"/>
              <a:ext cx="600466" cy="410007"/>
            </a:xfrm>
            <a:prstGeom prst="rect">
              <a:avLst/>
            </a:prstGeom>
            <a:effectLst>
              <a:outerShdw blurRad="63500" sx="102000" sy="102000" algn="ctr" rotWithShape="0">
                <a:schemeClr val="bg1">
                  <a:alpha val="40000"/>
                </a:schemeClr>
              </a:outerShdw>
            </a:effectLst>
          </p:spPr>
        </p:pic>
        <p:pic>
          <p:nvPicPr>
            <p:cNvPr id="24" name="Picture 108" descr="U_S__Department_of_Homeland_Security.png"/>
            <p:cNvPicPr>
              <a:picLocks noChangeAspect="1"/>
            </p:cNvPicPr>
            <p:nvPr/>
          </p:nvPicPr>
          <p:blipFill>
            <a:blip r:embed="rId13" cstate="screen"/>
            <a:srcRect/>
            <a:stretch>
              <a:fillRect/>
            </a:stretch>
          </p:blipFill>
          <p:spPr bwMode="auto">
            <a:xfrm>
              <a:off x="-1563969" y="1104727"/>
              <a:ext cx="609600" cy="609600"/>
            </a:xfrm>
            <a:prstGeom prst="rect">
              <a:avLst/>
            </a:prstGeom>
            <a:noFill/>
            <a:ln w="9525">
              <a:noFill/>
              <a:miter lim="800000"/>
              <a:headEnd/>
              <a:tailEnd/>
            </a:ln>
          </p:spPr>
        </p:pic>
      </p:grpSp>
      <p:pic>
        <p:nvPicPr>
          <p:cNvPr id="2" name="Content Placeholder 3" descr="susque3.jpg"/>
          <p:cNvPicPr>
            <a:picLocks noChangeAspect="1"/>
          </p:cNvPicPr>
          <p:nvPr/>
        </p:nvPicPr>
        <p:blipFill>
          <a:blip r:embed="rId14" cstate="screen"/>
          <a:stretch>
            <a:fillRect/>
          </a:stretch>
        </p:blipFill>
        <p:spPr>
          <a:xfrm>
            <a:off x="7214724" y="5340847"/>
            <a:ext cx="1691558" cy="1285584"/>
          </a:xfrm>
          <a:prstGeom prst="rect">
            <a:avLst/>
          </a:prstGeom>
        </p:spPr>
      </p:pic>
      <p:sp>
        <p:nvSpPr>
          <p:cNvPr id="3" name="Title 2"/>
          <p:cNvSpPr>
            <a:spLocks noGrp="1"/>
          </p:cNvSpPr>
          <p:nvPr>
            <p:ph type="title"/>
          </p:nvPr>
        </p:nvSpPr>
        <p:spPr/>
        <p:txBody>
          <a:bodyPr/>
          <a:lstStyle/>
          <a:p>
            <a:r>
              <a:rPr lang="en-US" dirty="0" smtClean="0"/>
              <a:t>NWS New Strategic Plan 2020</a:t>
            </a:r>
            <a:endParaRPr lang="en-US" dirty="0"/>
          </a:p>
        </p:txBody>
      </p:sp>
      <p:sp>
        <p:nvSpPr>
          <p:cNvPr id="4" name="Content Placeholder 3"/>
          <p:cNvSpPr>
            <a:spLocks noGrp="1"/>
          </p:cNvSpPr>
          <p:nvPr>
            <p:ph idx="1"/>
          </p:nvPr>
        </p:nvSpPr>
        <p:spPr>
          <a:xfrm>
            <a:off x="457200" y="1935480"/>
            <a:ext cx="6525491" cy="4049684"/>
          </a:xfrm>
        </p:spPr>
        <p:txBody>
          <a:bodyPr rIns="91440">
            <a:normAutofit fontScale="92500"/>
          </a:bodyPr>
          <a:lstStyle/>
          <a:p>
            <a:r>
              <a:rPr lang="en-US" dirty="0" smtClean="0"/>
              <a:t>Focuses on providing customers and partners with </a:t>
            </a:r>
            <a:r>
              <a:rPr lang="en-US" dirty="0" smtClean="0">
                <a:solidFill>
                  <a:srgbClr val="FF0000"/>
                </a:solidFill>
                <a:effectLst>
                  <a:outerShdw blurRad="38100" dist="38100" dir="2700000" algn="tl">
                    <a:srgbClr val="000000">
                      <a:alpha val="43137"/>
                    </a:srgbClr>
                  </a:outerShdw>
                </a:effectLst>
              </a:rPr>
              <a:t>Impact Based Decision Support Services</a:t>
            </a:r>
          </a:p>
          <a:p>
            <a:r>
              <a:rPr lang="en-US" dirty="0" smtClean="0"/>
              <a:t>Works with </a:t>
            </a:r>
            <a:r>
              <a:rPr lang="en-US" dirty="0" smtClean="0">
                <a:solidFill>
                  <a:srgbClr val="FF0000"/>
                </a:solidFill>
                <a:effectLst>
                  <a:outerShdw blurRad="38100" dist="38100" dir="2700000" algn="tl">
                    <a:srgbClr val="000000">
                      <a:alpha val="43137"/>
                    </a:srgbClr>
                  </a:outerShdw>
                </a:effectLst>
              </a:rPr>
              <a:t>Social Scientists </a:t>
            </a:r>
            <a:r>
              <a:rPr lang="en-US" dirty="0" smtClean="0"/>
              <a:t>to better understand how weather and flooding impact society and how people respond to weather threats and warning messages</a:t>
            </a:r>
          </a:p>
          <a:p>
            <a:r>
              <a:rPr lang="en-US" dirty="0" smtClean="0"/>
              <a:t>Works closer with </a:t>
            </a:r>
            <a:r>
              <a:rPr lang="en-US" dirty="0" smtClean="0">
                <a:solidFill>
                  <a:srgbClr val="FF0000"/>
                </a:solidFill>
                <a:effectLst>
                  <a:outerShdw blurRad="38100" dist="38100" dir="2700000" algn="tl">
                    <a:srgbClr val="000000">
                      <a:alpha val="43137"/>
                    </a:srgbClr>
                  </a:outerShdw>
                </a:effectLst>
              </a:rPr>
              <a:t>collaborating agencies and partners</a:t>
            </a:r>
            <a:r>
              <a:rPr lang="en-US" dirty="0" smtClean="0"/>
              <a:t> to more effectively achieve goals</a:t>
            </a:r>
          </a:p>
          <a:p>
            <a:r>
              <a:rPr lang="en-US" dirty="0" smtClean="0"/>
              <a:t>More emphasis on climate and </a:t>
            </a:r>
            <a:r>
              <a:rPr lang="en-US" dirty="0" smtClean="0">
                <a:solidFill>
                  <a:srgbClr val="FF0000"/>
                </a:solidFill>
                <a:effectLst>
                  <a:outerShdw blurRad="38100" dist="38100" dir="2700000" algn="tl">
                    <a:srgbClr val="000000">
                      <a:alpha val="43137"/>
                    </a:srgbClr>
                  </a:outerShdw>
                </a:effectLst>
              </a:rPr>
              <a:t>climate and environmental </a:t>
            </a:r>
            <a:r>
              <a:rPr lang="en-US" dirty="0" smtClean="0"/>
              <a:t>impacts</a:t>
            </a:r>
          </a:p>
          <a:p>
            <a:endParaRPr lang="en-US" dirty="0"/>
          </a:p>
        </p:txBody>
      </p:sp>
      <p:pic>
        <p:nvPicPr>
          <p:cNvPr id="5" name="Picture 29" descr="W:\Movies, Images and Sounds\Earth Obs\nineBenefits\WaterResources.png"/>
          <p:cNvPicPr>
            <a:picLocks noChangeAspect="1" noChangeArrowheads="1"/>
          </p:cNvPicPr>
          <p:nvPr/>
        </p:nvPicPr>
        <p:blipFill>
          <a:blip r:embed="rId15" cstate="screen"/>
          <a:srcRect/>
          <a:stretch>
            <a:fillRect/>
          </a:stretch>
        </p:blipFill>
        <p:spPr bwMode="auto">
          <a:xfrm>
            <a:off x="7255824" y="1896879"/>
            <a:ext cx="1620982" cy="1620982"/>
          </a:xfrm>
          <a:prstGeom prst="rect">
            <a:avLst/>
          </a:prstGeom>
          <a:noFill/>
          <a:ln w="9525">
            <a:noFill/>
            <a:miter lim="800000"/>
            <a:headEnd/>
            <a:tailEnd/>
          </a:ln>
        </p:spPr>
      </p:pic>
      <p:pic>
        <p:nvPicPr>
          <p:cNvPr id="29" name="Picture 28" descr="W:\Movies, Images and Sounds\Earth Obs\nineBenefits\SustainableAgricultureDesertification.png"/>
          <p:cNvPicPr>
            <a:picLocks noChangeAspect="1" noChangeArrowheads="1"/>
          </p:cNvPicPr>
          <p:nvPr/>
        </p:nvPicPr>
        <p:blipFill>
          <a:blip r:embed="rId16" cstate="screen"/>
          <a:srcRect/>
          <a:stretch>
            <a:fillRect/>
          </a:stretch>
        </p:blipFill>
        <p:spPr bwMode="auto">
          <a:xfrm>
            <a:off x="7243949" y="3595708"/>
            <a:ext cx="1655948" cy="1655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0813" y="1448790"/>
            <a:ext cx="8899525" cy="5225142"/>
          </a:xfrm>
          <a:prstGeom prst="rect">
            <a:avLst/>
          </a:prstGeom>
          <a:blipFill dpi="0" rotWithShape="1">
            <a:blip r:embed="rId3" cstate="screen">
              <a:alphaModFix amt="81000"/>
            </a:blip>
            <a:srcRect/>
            <a:stretch>
              <a:fillRect l="-5000" t="-5000" r="-5000" b="-5000"/>
            </a:stretch>
          </a:blipFill>
          <a:ln w="19050">
            <a:solidFill>
              <a:schemeClr val="tx1"/>
            </a:solidFill>
            <a:miter lim="800000"/>
            <a:headEnd/>
            <a:tailEnd/>
          </a:ln>
        </p:spPr>
        <p:txBody>
          <a:bodyPr wrap="none" anchor="ctr"/>
          <a:lstStyle/>
          <a:p>
            <a:pPr>
              <a:spcAft>
                <a:spcPct val="0"/>
              </a:spcAft>
              <a:buFontTx/>
              <a:buNone/>
            </a:pPr>
            <a:endParaRPr lang="en-US" sz="2800" b="1">
              <a:solidFill>
                <a:schemeClr val="tx2"/>
              </a:solidFill>
            </a:endParaRPr>
          </a:p>
        </p:txBody>
      </p:sp>
      <p:sp>
        <p:nvSpPr>
          <p:cNvPr id="10243" name="Freeform 3"/>
          <p:cNvSpPr>
            <a:spLocks/>
          </p:cNvSpPr>
          <p:nvPr/>
        </p:nvSpPr>
        <p:spPr bwMode="auto">
          <a:xfrm>
            <a:off x="1681163" y="1911350"/>
            <a:ext cx="5743575" cy="2909888"/>
          </a:xfrm>
          <a:custGeom>
            <a:avLst/>
            <a:gdLst>
              <a:gd name="T0" fmla="*/ 7561264 w 3618"/>
              <a:gd name="T1" fmla="*/ 2147483647 h 1833"/>
              <a:gd name="T2" fmla="*/ 68045019 w 3618"/>
              <a:gd name="T3" fmla="*/ 2147483647 h 1833"/>
              <a:gd name="T4" fmla="*/ 385584695 w 3618"/>
              <a:gd name="T5" fmla="*/ 2147483647 h 1833"/>
              <a:gd name="T6" fmla="*/ 884575796 w 3618"/>
              <a:gd name="T7" fmla="*/ 2147483647 h 1833"/>
              <a:gd name="T8" fmla="*/ 1459171266 w 3618"/>
              <a:gd name="T9" fmla="*/ 2124493105 h 1833"/>
              <a:gd name="T10" fmla="*/ 2147483647 w 3618"/>
              <a:gd name="T11" fmla="*/ 1602819620 h 1833"/>
              <a:gd name="T12" fmla="*/ 2147483647 w 3618"/>
              <a:gd name="T13" fmla="*/ 1066027184 h 1833"/>
              <a:gd name="T14" fmla="*/ 2147483647 w 3618"/>
              <a:gd name="T15" fmla="*/ 582157031 h 1833"/>
              <a:gd name="T16" fmla="*/ 2147483647 w 3618"/>
              <a:gd name="T17" fmla="*/ 264617274 h 1833"/>
              <a:gd name="T18" fmla="*/ 2147483647 w 3618"/>
              <a:gd name="T19" fmla="*/ 98286903 h 1833"/>
              <a:gd name="T20" fmla="*/ 2147483647 w 3618"/>
              <a:gd name="T21" fmla="*/ 22682204 h 1833"/>
              <a:gd name="T22" fmla="*/ 2147483647 w 3618"/>
              <a:gd name="T23" fmla="*/ 0 h 1833"/>
              <a:gd name="T24" fmla="*/ 2147483647 w 3618"/>
              <a:gd name="T25" fmla="*/ 1307962161 h 1833"/>
              <a:gd name="T26" fmla="*/ 2147483647 w 3618"/>
              <a:gd name="T27" fmla="*/ 1368445905 h 1833"/>
              <a:gd name="T28" fmla="*/ 2147483647 w 3618"/>
              <a:gd name="T29" fmla="*/ 1489413394 h 1833"/>
              <a:gd name="T30" fmla="*/ 2147483647 w 3618"/>
              <a:gd name="T31" fmla="*/ 1716227831 h 1833"/>
              <a:gd name="T32" fmla="*/ 2147483647 w 3618"/>
              <a:gd name="T33" fmla="*/ 1950601547 h 1833"/>
              <a:gd name="T34" fmla="*/ 2147483647 w 3618"/>
              <a:gd name="T35" fmla="*/ 2147483647 h 1833"/>
              <a:gd name="T36" fmla="*/ 2018646199 w 3618"/>
              <a:gd name="T37" fmla="*/ 2147483647 h 1833"/>
              <a:gd name="T38" fmla="*/ 1156752597 w 3618"/>
              <a:gd name="T39" fmla="*/ 2147483647 h 1833"/>
              <a:gd name="T40" fmla="*/ 738406574 w 3618"/>
              <a:gd name="T41" fmla="*/ 2147483647 h 1833"/>
              <a:gd name="T42" fmla="*/ 456149150 w 3618"/>
              <a:gd name="T43" fmla="*/ 2147483647 h 1833"/>
              <a:gd name="T44" fmla="*/ 219254428 w 3618"/>
              <a:gd name="T45" fmla="*/ 2147483647 h 1833"/>
              <a:gd name="T46" fmla="*/ 173891578 w 3618"/>
              <a:gd name="T47" fmla="*/ 2147483647 h 1833"/>
              <a:gd name="T48" fmla="*/ 136088450 w 3618"/>
              <a:gd name="T49" fmla="*/ 2147483647 h 1833"/>
              <a:gd name="T50" fmla="*/ 7561264 w 3618"/>
              <a:gd name="T51" fmla="*/ 2147483647 h 18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18"/>
              <a:gd name="T79" fmla="*/ 0 h 1833"/>
              <a:gd name="T80" fmla="*/ 3618 w 3618"/>
              <a:gd name="T81" fmla="*/ 1833 h 18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18" h="1833">
                <a:moveTo>
                  <a:pt x="3" y="1833"/>
                </a:moveTo>
                <a:cubicBezTo>
                  <a:pt x="0" y="1796"/>
                  <a:pt x="2" y="1697"/>
                  <a:pt x="27" y="1611"/>
                </a:cubicBezTo>
                <a:cubicBezTo>
                  <a:pt x="27" y="1611"/>
                  <a:pt x="117" y="1377"/>
                  <a:pt x="153" y="1317"/>
                </a:cubicBezTo>
                <a:cubicBezTo>
                  <a:pt x="189" y="1257"/>
                  <a:pt x="309" y="1098"/>
                  <a:pt x="351" y="1050"/>
                </a:cubicBezTo>
                <a:cubicBezTo>
                  <a:pt x="393" y="1002"/>
                  <a:pt x="579" y="843"/>
                  <a:pt x="579" y="843"/>
                </a:cubicBezTo>
                <a:cubicBezTo>
                  <a:pt x="579" y="843"/>
                  <a:pt x="794" y="698"/>
                  <a:pt x="894" y="636"/>
                </a:cubicBezTo>
                <a:cubicBezTo>
                  <a:pt x="994" y="574"/>
                  <a:pt x="1160" y="485"/>
                  <a:pt x="1311" y="423"/>
                </a:cubicBezTo>
                <a:cubicBezTo>
                  <a:pt x="1462" y="361"/>
                  <a:pt x="1675" y="284"/>
                  <a:pt x="1857" y="231"/>
                </a:cubicBezTo>
                <a:cubicBezTo>
                  <a:pt x="2039" y="178"/>
                  <a:pt x="2231" y="137"/>
                  <a:pt x="2403" y="105"/>
                </a:cubicBezTo>
                <a:cubicBezTo>
                  <a:pt x="2575" y="74"/>
                  <a:pt x="2733" y="55"/>
                  <a:pt x="2889" y="39"/>
                </a:cubicBezTo>
                <a:cubicBezTo>
                  <a:pt x="3045" y="23"/>
                  <a:pt x="3218" y="15"/>
                  <a:pt x="3339" y="9"/>
                </a:cubicBezTo>
                <a:cubicBezTo>
                  <a:pt x="3458" y="2"/>
                  <a:pt x="3543" y="0"/>
                  <a:pt x="3615" y="0"/>
                </a:cubicBezTo>
                <a:cubicBezTo>
                  <a:pt x="3612" y="78"/>
                  <a:pt x="3612" y="447"/>
                  <a:pt x="3618" y="519"/>
                </a:cubicBezTo>
                <a:cubicBezTo>
                  <a:pt x="3498" y="528"/>
                  <a:pt x="3216" y="533"/>
                  <a:pt x="3027" y="543"/>
                </a:cubicBezTo>
                <a:cubicBezTo>
                  <a:pt x="2838" y="553"/>
                  <a:pt x="2673" y="569"/>
                  <a:pt x="2493" y="591"/>
                </a:cubicBezTo>
                <a:cubicBezTo>
                  <a:pt x="2313" y="613"/>
                  <a:pt x="2098" y="651"/>
                  <a:pt x="1935" y="681"/>
                </a:cubicBezTo>
                <a:cubicBezTo>
                  <a:pt x="1772" y="711"/>
                  <a:pt x="1664" y="733"/>
                  <a:pt x="1515" y="774"/>
                </a:cubicBezTo>
                <a:cubicBezTo>
                  <a:pt x="1366" y="815"/>
                  <a:pt x="1160" y="884"/>
                  <a:pt x="1041" y="927"/>
                </a:cubicBezTo>
                <a:cubicBezTo>
                  <a:pt x="922" y="970"/>
                  <a:pt x="898" y="980"/>
                  <a:pt x="801" y="1029"/>
                </a:cubicBezTo>
                <a:cubicBezTo>
                  <a:pt x="708" y="1077"/>
                  <a:pt x="539" y="1164"/>
                  <a:pt x="459" y="1221"/>
                </a:cubicBezTo>
                <a:lnTo>
                  <a:pt x="293" y="1369"/>
                </a:lnTo>
                <a:cubicBezTo>
                  <a:pt x="247" y="1414"/>
                  <a:pt x="215" y="1447"/>
                  <a:pt x="181" y="1489"/>
                </a:cubicBezTo>
                <a:cubicBezTo>
                  <a:pt x="181" y="1489"/>
                  <a:pt x="106" y="1582"/>
                  <a:pt x="87" y="1623"/>
                </a:cubicBezTo>
                <a:cubicBezTo>
                  <a:pt x="68" y="1664"/>
                  <a:pt x="77" y="1691"/>
                  <a:pt x="69" y="1725"/>
                </a:cubicBezTo>
                <a:cubicBezTo>
                  <a:pt x="61" y="1759"/>
                  <a:pt x="62" y="1820"/>
                  <a:pt x="54" y="1833"/>
                </a:cubicBezTo>
                <a:lnTo>
                  <a:pt x="3" y="1833"/>
                </a:lnTo>
                <a:close/>
              </a:path>
            </a:pathLst>
          </a:custGeom>
          <a:solidFill>
            <a:srgbClr val="FFF5C9"/>
          </a:solidFill>
          <a:ln w="9525">
            <a:noFill/>
            <a:round/>
            <a:headEnd/>
            <a:tailEnd/>
          </a:ln>
        </p:spPr>
        <p:txBody>
          <a:bodyPr/>
          <a:lstStyle/>
          <a:p>
            <a:endParaRPr lang="en-US"/>
          </a:p>
        </p:txBody>
      </p:sp>
      <p:sp>
        <p:nvSpPr>
          <p:cNvPr id="10244" name="Rectangle 4"/>
          <p:cNvSpPr>
            <a:spLocks noGrp="1" noChangeArrowheads="1"/>
          </p:cNvSpPr>
          <p:nvPr>
            <p:ph type="title"/>
          </p:nvPr>
        </p:nvSpPr>
        <p:spPr>
          <a:xfrm>
            <a:off x="1151907" y="619537"/>
            <a:ext cx="6816436" cy="762000"/>
          </a:xfrm>
        </p:spPr>
        <p:txBody>
          <a:bodyPr>
            <a:normAutofit/>
          </a:bodyPr>
          <a:lstStyle/>
          <a:p>
            <a:pPr algn="ctr"/>
            <a:r>
              <a:rPr lang="en-GB" sz="4000" b="1" dirty="0" smtClean="0">
                <a:effectLst>
                  <a:outerShdw blurRad="38100" dist="38100" dir="2700000" algn="tl">
                    <a:srgbClr val="000000">
                      <a:alpha val="43137"/>
                    </a:srgbClr>
                  </a:outerShdw>
                </a:effectLst>
              </a:rPr>
              <a:t>Water Forecasting Challenges </a:t>
            </a:r>
            <a:endParaRPr lang="en-US" sz="4000" b="1" dirty="0" smtClean="0">
              <a:effectLst>
                <a:outerShdw blurRad="38100" dist="38100" dir="2700000" algn="tl">
                  <a:srgbClr val="000000">
                    <a:alpha val="43137"/>
                  </a:srgbClr>
                </a:outerShdw>
              </a:effectLst>
            </a:endParaRPr>
          </a:p>
        </p:txBody>
      </p:sp>
      <p:sp>
        <p:nvSpPr>
          <p:cNvPr id="10245" name="Arc 6"/>
          <p:cNvSpPr>
            <a:spLocks/>
          </p:cNvSpPr>
          <p:nvPr/>
        </p:nvSpPr>
        <p:spPr bwMode="auto">
          <a:xfrm rot="10800000" flipV="1">
            <a:off x="1676400" y="1911350"/>
            <a:ext cx="5732463" cy="29194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8" y="-1"/>
                  <a:pt x="21599" y="9670"/>
                  <a:pt x="21599" y="21599"/>
                </a:cubicBezTo>
              </a:path>
              <a:path w="21600" h="21600" stroke="0" extrusionOk="0">
                <a:moveTo>
                  <a:pt x="0" y="-1"/>
                </a:moveTo>
                <a:cubicBezTo>
                  <a:pt x="11928" y="-1"/>
                  <a:pt x="21599" y="9670"/>
                  <a:pt x="21599" y="21599"/>
                </a:cubicBezTo>
                <a:lnTo>
                  <a:pt x="0" y="21600"/>
                </a:lnTo>
                <a:close/>
              </a:path>
            </a:pathLst>
          </a:custGeom>
          <a:noFill/>
          <a:ln w="44450">
            <a:solidFill>
              <a:srgbClr val="FFCC00"/>
            </a:solidFill>
            <a:round/>
            <a:headEnd/>
            <a:tailEnd/>
          </a:ln>
        </p:spPr>
        <p:txBody>
          <a:bodyPr wrap="none" anchor="ctr"/>
          <a:lstStyle/>
          <a:p>
            <a:endParaRPr lang="en-US"/>
          </a:p>
        </p:txBody>
      </p:sp>
      <p:sp>
        <p:nvSpPr>
          <p:cNvPr id="10246" name="Text Box 7"/>
          <p:cNvSpPr txBox="1">
            <a:spLocks noChangeArrowheads="1"/>
          </p:cNvSpPr>
          <p:nvPr/>
        </p:nvSpPr>
        <p:spPr bwMode="auto">
          <a:xfrm>
            <a:off x="4067175" y="4805363"/>
            <a:ext cx="1368425" cy="403225"/>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2400" b="1">
                <a:solidFill>
                  <a:schemeClr val="bg1"/>
                </a:solidFill>
                <a:latin typeface="Calibri" pitchFamily="34" charset="0"/>
                <a:cs typeface="Times New Roman" pitchFamily="18" charset="0"/>
              </a:rPr>
              <a:t> Benefits</a:t>
            </a:r>
          </a:p>
        </p:txBody>
      </p:sp>
      <p:sp>
        <p:nvSpPr>
          <p:cNvPr id="10247" name="Text Box 8"/>
          <p:cNvSpPr txBox="1">
            <a:spLocks noChangeArrowheads="1"/>
          </p:cNvSpPr>
          <p:nvPr/>
        </p:nvSpPr>
        <p:spPr bwMode="auto">
          <a:xfrm>
            <a:off x="90488" y="3157538"/>
            <a:ext cx="1303337" cy="1096962"/>
          </a:xfrm>
          <a:prstGeom prst="rect">
            <a:avLst/>
          </a:prstGeom>
          <a:noFill/>
          <a:ln w="19050">
            <a:noFill/>
            <a:miter lim="800000"/>
            <a:headEnd/>
            <a:tailEnd/>
          </a:ln>
        </p:spPr>
        <p:txBody>
          <a:bodyPr>
            <a:spAutoFit/>
          </a:bodyPr>
          <a:lstStyle/>
          <a:p>
            <a:pPr algn="ctr" eaLnBrk="1" hangingPunct="1">
              <a:spcAft>
                <a:spcPct val="0"/>
              </a:spcAft>
              <a:buFontTx/>
              <a:buNone/>
            </a:pPr>
            <a:r>
              <a:rPr lang="en-US" sz="2200" b="1">
                <a:solidFill>
                  <a:schemeClr val="bg1"/>
                </a:solidFill>
                <a:latin typeface="Calibri" pitchFamily="34" charset="0"/>
                <a:cs typeface="Times New Roman" pitchFamily="18" charset="0"/>
              </a:rPr>
              <a:t> Forecast Lead Time</a:t>
            </a:r>
          </a:p>
        </p:txBody>
      </p:sp>
      <p:sp>
        <p:nvSpPr>
          <p:cNvPr id="10248" name="Line 9"/>
          <p:cNvSpPr>
            <a:spLocks noChangeShapeType="1"/>
          </p:cNvSpPr>
          <p:nvPr/>
        </p:nvSpPr>
        <p:spPr bwMode="auto">
          <a:xfrm flipV="1">
            <a:off x="1381125" y="1901825"/>
            <a:ext cx="0" cy="3367088"/>
          </a:xfrm>
          <a:prstGeom prst="line">
            <a:avLst/>
          </a:prstGeom>
          <a:noFill/>
          <a:ln w="57150">
            <a:solidFill>
              <a:schemeClr val="bg1"/>
            </a:solidFill>
            <a:round/>
            <a:headEnd/>
            <a:tailEnd type="stealth" w="lg" len="lg"/>
          </a:ln>
        </p:spPr>
        <p:txBody>
          <a:bodyPr/>
          <a:lstStyle/>
          <a:p>
            <a:endParaRPr lang="en-US"/>
          </a:p>
        </p:txBody>
      </p:sp>
      <p:sp>
        <p:nvSpPr>
          <p:cNvPr id="10249" name="Line 10"/>
          <p:cNvSpPr>
            <a:spLocks noChangeShapeType="1"/>
          </p:cNvSpPr>
          <p:nvPr/>
        </p:nvSpPr>
        <p:spPr bwMode="auto">
          <a:xfrm rot="5400000">
            <a:off x="4908551" y="1698625"/>
            <a:ext cx="0" cy="7121525"/>
          </a:xfrm>
          <a:prstGeom prst="line">
            <a:avLst/>
          </a:prstGeom>
          <a:noFill/>
          <a:ln w="57150">
            <a:solidFill>
              <a:schemeClr val="bg1"/>
            </a:solidFill>
            <a:round/>
            <a:headEnd/>
            <a:tailEnd/>
          </a:ln>
        </p:spPr>
        <p:txBody>
          <a:bodyPr/>
          <a:lstStyle/>
          <a:p>
            <a:endParaRPr lang="en-US"/>
          </a:p>
        </p:txBody>
      </p:sp>
      <p:sp>
        <p:nvSpPr>
          <p:cNvPr id="10250" name="Text Box 11"/>
          <p:cNvSpPr txBox="1">
            <a:spLocks noChangeArrowheads="1"/>
          </p:cNvSpPr>
          <p:nvPr/>
        </p:nvSpPr>
        <p:spPr bwMode="auto">
          <a:xfrm>
            <a:off x="1185863" y="5343525"/>
            <a:ext cx="1492250" cy="479425"/>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Protection of Life &amp; Property</a:t>
            </a:r>
          </a:p>
        </p:txBody>
      </p:sp>
      <p:sp>
        <p:nvSpPr>
          <p:cNvPr id="10251" name="Text Box 12"/>
          <p:cNvSpPr txBox="1">
            <a:spLocks noChangeArrowheads="1"/>
          </p:cNvSpPr>
          <p:nvPr/>
        </p:nvSpPr>
        <p:spPr bwMode="auto">
          <a:xfrm>
            <a:off x="2614613" y="5405438"/>
            <a:ext cx="1492250" cy="285750"/>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Hydropower</a:t>
            </a:r>
          </a:p>
        </p:txBody>
      </p:sp>
      <p:sp>
        <p:nvSpPr>
          <p:cNvPr id="10252" name="Text Box 13"/>
          <p:cNvSpPr txBox="1">
            <a:spLocks noChangeArrowheads="1"/>
          </p:cNvSpPr>
          <p:nvPr/>
        </p:nvSpPr>
        <p:spPr bwMode="auto">
          <a:xfrm>
            <a:off x="3852863" y="5400675"/>
            <a:ext cx="1492250" cy="285750"/>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Recreation</a:t>
            </a:r>
          </a:p>
        </p:txBody>
      </p:sp>
      <p:sp>
        <p:nvSpPr>
          <p:cNvPr id="10253" name="Text Box 14"/>
          <p:cNvSpPr txBox="1">
            <a:spLocks noChangeArrowheads="1"/>
          </p:cNvSpPr>
          <p:nvPr/>
        </p:nvSpPr>
        <p:spPr bwMode="auto">
          <a:xfrm>
            <a:off x="5014913" y="5410200"/>
            <a:ext cx="1492250" cy="285750"/>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Ecosystem</a:t>
            </a:r>
          </a:p>
        </p:txBody>
      </p:sp>
      <p:sp>
        <p:nvSpPr>
          <p:cNvPr id="10254" name="Text Box 15"/>
          <p:cNvSpPr txBox="1">
            <a:spLocks noChangeArrowheads="1"/>
          </p:cNvSpPr>
          <p:nvPr/>
        </p:nvSpPr>
        <p:spPr bwMode="auto">
          <a:xfrm>
            <a:off x="6205538" y="5400675"/>
            <a:ext cx="1492250" cy="479425"/>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State/Local Planning</a:t>
            </a:r>
          </a:p>
        </p:txBody>
      </p:sp>
      <p:sp>
        <p:nvSpPr>
          <p:cNvPr id="10255" name="Text Box 16"/>
          <p:cNvSpPr txBox="1">
            <a:spLocks noChangeArrowheads="1"/>
          </p:cNvSpPr>
          <p:nvPr/>
        </p:nvSpPr>
        <p:spPr bwMode="auto">
          <a:xfrm>
            <a:off x="7443788" y="5405438"/>
            <a:ext cx="1492250" cy="285750"/>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Environment</a:t>
            </a:r>
          </a:p>
        </p:txBody>
      </p:sp>
      <p:sp>
        <p:nvSpPr>
          <p:cNvPr id="10256" name="Text Box 17"/>
          <p:cNvSpPr txBox="1">
            <a:spLocks noChangeArrowheads="1"/>
          </p:cNvSpPr>
          <p:nvPr/>
        </p:nvSpPr>
        <p:spPr bwMode="auto">
          <a:xfrm>
            <a:off x="1595438" y="5853113"/>
            <a:ext cx="1616075" cy="479425"/>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Flood Mitigation &amp; Navigation</a:t>
            </a:r>
          </a:p>
        </p:txBody>
      </p:sp>
      <p:sp>
        <p:nvSpPr>
          <p:cNvPr id="10257" name="Text Box 18"/>
          <p:cNvSpPr txBox="1">
            <a:spLocks noChangeArrowheads="1"/>
          </p:cNvSpPr>
          <p:nvPr/>
        </p:nvSpPr>
        <p:spPr bwMode="auto">
          <a:xfrm>
            <a:off x="3119438" y="5891213"/>
            <a:ext cx="1492250" cy="285750"/>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Agriculture</a:t>
            </a:r>
          </a:p>
        </p:txBody>
      </p:sp>
      <p:sp>
        <p:nvSpPr>
          <p:cNvPr id="10258" name="Text Box 19"/>
          <p:cNvSpPr txBox="1">
            <a:spLocks noChangeArrowheads="1"/>
          </p:cNvSpPr>
          <p:nvPr/>
        </p:nvSpPr>
        <p:spPr bwMode="auto">
          <a:xfrm>
            <a:off x="5853113" y="5891213"/>
            <a:ext cx="949325" cy="285750"/>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Health</a:t>
            </a:r>
          </a:p>
        </p:txBody>
      </p:sp>
      <p:sp>
        <p:nvSpPr>
          <p:cNvPr id="10259" name="Text Box 20"/>
          <p:cNvSpPr txBox="1">
            <a:spLocks noChangeArrowheads="1"/>
          </p:cNvSpPr>
          <p:nvPr/>
        </p:nvSpPr>
        <p:spPr bwMode="auto">
          <a:xfrm>
            <a:off x="6972300" y="5895975"/>
            <a:ext cx="1149350" cy="285750"/>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Commerce</a:t>
            </a:r>
          </a:p>
        </p:txBody>
      </p:sp>
      <p:sp>
        <p:nvSpPr>
          <p:cNvPr id="10260" name="Text Box 21"/>
          <p:cNvSpPr txBox="1">
            <a:spLocks noChangeArrowheads="1"/>
          </p:cNvSpPr>
          <p:nvPr/>
        </p:nvSpPr>
        <p:spPr bwMode="auto">
          <a:xfrm>
            <a:off x="4652963" y="5857875"/>
            <a:ext cx="1111250" cy="479425"/>
          </a:xfrm>
          <a:prstGeom prst="rect">
            <a:avLst/>
          </a:prstGeom>
          <a:noFill/>
          <a:ln w="19050">
            <a:noFill/>
            <a:miter lim="800000"/>
            <a:headEnd/>
            <a:tailEnd/>
          </a:ln>
        </p:spPr>
        <p:txBody>
          <a:bodyPr>
            <a:spAutoFit/>
          </a:bodyPr>
          <a:lstStyle/>
          <a:p>
            <a:pPr algn="ctr" eaLnBrk="1" hangingPunct="1">
              <a:lnSpc>
                <a:spcPct val="85000"/>
              </a:lnSpc>
              <a:spcAft>
                <a:spcPct val="0"/>
              </a:spcAft>
              <a:buFontTx/>
              <a:buNone/>
            </a:pPr>
            <a:r>
              <a:rPr lang="en-US" sz="1500" b="1">
                <a:solidFill>
                  <a:schemeClr val="bg1"/>
                </a:solidFill>
                <a:latin typeface="Calibri" pitchFamily="34" charset="0"/>
                <a:cs typeface="Times New Roman" pitchFamily="18" charset="0"/>
              </a:rPr>
              <a:t> Reservoir Control</a:t>
            </a:r>
          </a:p>
        </p:txBody>
      </p:sp>
      <p:sp>
        <p:nvSpPr>
          <p:cNvPr id="10261" name="Line 22"/>
          <p:cNvSpPr>
            <a:spLocks noChangeShapeType="1"/>
          </p:cNvSpPr>
          <p:nvPr/>
        </p:nvSpPr>
        <p:spPr bwMode="auto">
          <a:xfrm>
            <a:off x="7566025" y="1931988"/>
            <a:ext cx="0" cy="819150"/>
          </a:xfrm>
          <a:prstGeom prst="line">
            <a:avLst/>
          </a:prstGeom>
          <a:noFill/>
          <a:ln w="44450">
            <a:solidFill>
              <a:srgbClr val="FFCC00"/>
            </a:solidFill>
            <a:round/>
            <a:headEnd type="stealth" w="lg" len="lg"/>
            <a:tailEnd type="stealth" w="lg" len="lg"/>
          </a:ln>
        </p:spPr>
        <p:txBody>
          <a:bodyPr/>
          <a:lstStyle/>
          <a:p>
            <a:endParaRPr lang="en-US"/>
          </a:p>
        </p:txBody>
      </p:sp>
      <p:sp>
        <p:nvSpPr>
          <p:cNvPr id="10262" name="Text Box 23"/>
          <p:cNvSpPr txBox="1">
            <a:spLocks noChangeArrowheads="1"/>
          </p:cNvSpPr>
          <p:nvPr/>
        </p:nvSpPr>
        <p:spPr bwMode="auto">
          <a:xfrm>
            <a:off x="7629525" y="2033588"/>
            <a:ext cx="1514475" cy="609600"/>
          </a:xfrm>
          <a:prstGeom prst="rect">
            <a:avLst/>
          </a:prstGeom>
          <a:noFill/>
          <a:ln w="19050">
            <a:noFill/>
            <a:miter lim="800000"/>
            <a:headEnd/>
            <a:tailEnd/>
          </a:ln>
        </p:spPr>
        <p:txBody>
          <a:bodyPr>
            <a:spAutoFit/>
          </a:bodyPr>
          <a:lstStyle/>
          <a:p>
            <a:pPr eaLnBrk="1" hangingPunct="1">
              <a:lnSpc>
                <a:spcPct val="85000"/>
              </a:lnSpc>
              <a:spcAft>
                <a:spcPct val="0"/>
              </a:spcAft>
              <a:buFontTx/>
              <a:buNone/>
            </a:pPr>
            <a:r>
              <a:rPr lang="en-US" sz="2000" b="1" i="1">
                <a:solidFill>
                  <a:schemeClr val="bg1"/>
                </a:solidFill>
                <a:latin typeface="Calibri" pitchFamily="34" charset="0"/>
                <a:cs typeface="Times New Roman" pitchFamily="18" charset="0"/>
              </a:rPr>
              <a:t> Forecast Uncertainty</a:t>
            </a:r>
          </a:p>
        </p:txBody>
      </p:sp>
      <p:sp>
        <p:nvSpPr>
          <p:cNvPr id="10263" name="Arc 24"/>
          <p:cNvSpPr>
            <a:spLocks/>
          </p:cNvSpPr>
          <p:nvPr/>
        </p:nvSpPr>
        <p:spPr bwMode="auto">
          <a:xfrm rot="10800000" flipV="1">
            <a:off x="1771650" y="2754313"/>
            <a:ext cx="5678488" cy="2073275"/>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37" y="0"/>
                </a:moveTo>
                <a:cubicBezTo>
                  <a:pt x="12012" y="76"/>
                  <a:pt x="21599" y="9723"/>
                  <a:pt x="21599" y="21599"/>
                </a:cubicBezTo>
              </a:path>
              <a:path w="21600" h="21600" stroke="0" extrusionOk="0">
                <a:moveTo>
                  <a:pt x="137" y="0"/>
                </a:moveTo>
                <a:cubicBezTo>
                  <a:pt x="12012" y="76"/>
                  <a:pt x="21599" y="9723"/>
                  <a:pt x="21599" y="21599"/>
                </a:cubicBezTo>
                <a:lnTo>
                  <a:pt x="0" y="21600"/>
                </a:lnTo>
                <a:close/>
              </a:path>
            </a:pathLst>
          </a:custGeom>
          <a:noFill/>
          <a:ln w="44450">
            <a:solidFill>
              <a:srgbClr val="FFCC00"/>
            </a:solidFill>
            <a:round/>
            <a:headEnd/>
            <a:tailEnd/>
          </a:ln>
        </p:spPr>
        <p:txBody>
          <a:bodyPr wrap="none" anchor="ctr"/>
          <a:lstStyle/>
          <a:p>
            <a:endParaRPr lang="en-US"/>
          </a:p>
        </p:txBody>
      </p:sp>
      <p:grpSp>
        <p:nvGrpSpPr>
          <p:cNvPr id="2" name="Group 25"/>
          <p:cNvGrpSpPr>
            <a:grpSpLocks/>
          </p:cNvGrpSpPr>
          <p:nvPr/>
        </p:nvGrpSpPr>
        <p:grpSpPr bwMode="auto">
          <a:xfrm>
            <a:off x="1484313" y="2205038"/>
            <a:ext cx="5599112" cy="2903537"/>
            <a:chOff x="917" y="998"/>
            <a:chExt cx="3527" cy="1829"/>
          </a:xfrm>
        </p:grpSpPr>
        <p:sp>
          <p:nvSpPr>
            <p:cNvPr id="10265" name="Text Box 26"/>
            <p:cNvSpPr txBox="1">
              <a:spLocks noChangeArrowheads="1"/>
            </p:cNvSpPr>
            <p:nvPr/>
          </p:nvSpPr>
          <p:spPr bwMode="auto">
            <a:xfrm>
              <a:off x="1550" y="1643"/>
              <a:ext cx="597" cy="201"/>
            </a:xfrm>
            <a:prstGeom prst="rect">
              <a:avLst/>
            </a:prstGeom>
            <a:gradFill rotWithShape="1">
              <a:gsLst>
                <a:gs pos="0">
                  <a:srgbClr val="002B3E"/>
                </a:gs>
                <a:gs pos="50000">
                  <a:srgbClr val="00547A"/>
                </a:gs>
                <a:gs pos="100000">
                  <a:srgbClr val="002B3E"/>
                </a:gs>
              </a:gsLst>
              <a:lin ang="5400000" scaled="1"/>
            </a:gradFill>
            <a:ln w="19050">
              <a:solidFill>
                <a:schemeClr val="tx1"/>
              </a:solidFill>
              <a:miter lim="800000"/>
              <a:headEnd/>
              <a:tailEnd/>
            </a:ln>
          </p:spPr>
          <p:txBody>
            <a:bodyPr wrap="none">
              <a:spAutoFit/>
            </a:bodyPr>
            <a:lstStyle/>
            <a:p>
              <a:pPr eaLnBrk="1" hangingPunct="1">
                <a:lnSpc>
                  <a:spcPct val="85000"/>
                </a:lnSpc>
                <a:spcAft>
                  <a:spcPct val="0"/>
                </a:spcAft>
                <a:buFontTx/>
                <a:buNone/>
              </a:pPr>
              <a:r>
                <a:rPr lang="en-US" sz="1600" b="1" i="1">
                  <a:solidFill>
                    <a:schemeClr val="bg1"/>
                  </a:solidFill>
                  <a:latin typeface="Calibri" pitchFamily="34" charset="0"/>
                  <a:cs typeface="Times New Roman" pitchFamily="18" charset="0"/>
                </a:rPr>
                <a:t>   Weeks </a:t>
              </a:r>
            </a:p>
          </p:txBody>
        </p:sp>
        <p:sp>
          <p:nvSpPr>
            <p:cNvPr id="10266" name="Text Box 27"/>
            <p:cNvSpPr txBox="1">
              <a:spLocks noChangeArrowheads="1"/>
            </p:cNvSpPr>
            <p:nvPr/>
          </p:nvSpPr>
          <p:spPr bwMode="auto">
            <a:xfrm>
              <a:off x="2253" y="1299"/>
              <a:ext cx="625" cy="201"/>
            </a:xfrm>
            <a:prstGeom prst="rect">
              <a:avLst/>
            </a:prstGeom>
            <a:gradFill rotWithShape="1">
              <a:gsLst>
                <a:gs pos="0">
                  <a:srgbClr val="002B3E"/>
                </a:gs>
                <a:gs pos="50000">
                  <a:srgbClr val="00547A"/>
                </a:gs>
                <a:gs pos="100000">
                  <a:srgbClr val="002B3E"/>
                </a:gs>
              </a:gsLst>
              <a:lin ang="5400000" scaled="1"/>
            </a:gradFill>
            <a:ln w="19050">
              <a:solidFill>
                <a:schemeClr val="tx1"/>
              </a:solidFill>
              <a:miter lim="800000"/>
              <a:headEnd/>
              <a:tailEnd/>
            </a:ln>
          </p:spPr>
          <p:txBody>
            <a:bodyPr wrap="none">
              <a:spAutoFit/>
            </a:bodyPr>
            <a:lstStyle/>
            <a:p>
              <a:pPr eaLnBrk="1" hangingPunct="1">
                <a:lnSpc>
                  <a:spcPct val="85000"/>
                </a:lnSpc>
                <a:spcAft>
                  <a:spcPct val="0"/>
                </a:spcAft>
                <a:buFontTx/>
                <a:buNone/>
              </a:pPr>
              <a:r>
                <a:rPr lang="en-US" sz="1600" b="1" i="1">
                  <a:solidFill>
                    <a:schemeClr val="bg1"/>
                  </a:solidFill>
                  <a:latin typeface="Calibri" pitchFamily="34" charset="0"/>
                  <a:cs typeface="Times New Roman" pitchFamily="18" charset="0"/>
                </a:rPr>
                <a:t>  Months </a:t>
              </a:r>
            </a:p>
          </p:txBody>
        </p:sp>
        <p:sp>
          <p:nvSpPr>
            <p:cNvPr id="10267" name="Text Box 28"/>
            <p:cNvSpPr txBox="1">
              <a:spLocks noChangeArrowheads="1"/>
            </p:cNvSpPr>
            <p:nvPr/>
          </p:nvSpPr>
          <p:spPr bwMode="auto">
            <a:xfrm>
              <a:off x="3086" y="1085"/>
              <a:ext cx="642" cy="201"/>
            </a:xfrm>
            <a:prstGeom prst="rect">
              <a:avLst/>
            </a:prstGeom>
            <a:gradFill rotWithShape="1">
              <a:gsLst>
                <a:gs pos="0">
                  <a:srgbClr val="002B3E"/>
                </a:gs>
                <a:gs pos="50000">
                  <a:srgbClr val="00547A"/>
                </a:gs>
                <a:gs pos="100000">
                  <a:srgbClr val="002B3E"/>
                </a:gs>
              </a:gsLst>
              <a:lin ang="5400000" scaled="1"/>
            </a:gradFill>
            <a:ln w="19050">
              <a:solidFill>
                <a:schemeClr val="tx1"/>
              </a:solidFill>
              <a:miter lim="800000"/>
              <a:headEnd/>
              <a:tailEnd/>
            </a:ln>
          </p:spPr>
          <p:txBody>
            <a:bodyPr wrap="none">
              <a:spAutoFit/>
            </a:bodyPr>
            <a:lstStyle/>
            <a:p>
              <a:pPr eaLnBrk="1" hangingPunct="1">
                <a:lnSpc>
                  <a:spcPct val="85000"/>
                </a:lnSpc>
                <a:spcAft>
                  <a:spcPct val="0"/>
                </a:spcAft>
                <a:buFontTx/>
                <a:buNone/>
              </a:pPr>
              <a:r>
                <a:rPr lang="en-US" sz="1600" b="1" i="1">
                  <a:solidFill>
                    <a:schemeClr val="bg1"/>
                  </a:solidFill>
                  <a:latin typeface="Calibri" pitchFamily="34" charset="0"/>
                  <a:cs typeface="Times New Roman" pitchFamily="18" charset="0"/>
                </a:rPr>
                <a:t>  Seasons </a:t>
              </a:r>
            </a:p>
          </p:txBody>
        </p:sp>
        <p:sp>
          <p:nvSpPr>
            <p:cNvPr id="10268" name="Text Box 29"/>
            <p:cNvSpPr txBox="1">
              <a:spLocks noChangeArrowheads="1"/>
            </p:cNvSpPr>
            <p:nvPr/>
          </p:nvSpPr>
          <p:spPr bwMode="auto">
            <a:xfrm>
              <a:off x="3936" y="998"/>
              <a:ext cx="508" cy="201"/>
            </a:xfrm>
            <a:prstGeom prst="rect">
              <a:avLst/>
            </a:prstGeom>
            <a:gradFill rotWithShape="1">
              <a:gsLst>
                <a:gs pos="0">
                  <a:srgbClr val="002B3E"/>
                </a:gs>
                <a:gs pos="50000">
                  <a:srgbClr val="00547A"/>
                </a:gs>
                <a:gs pos="100000">
                  <a:srgbClr val="002B3E"/>
                </a:gs>
              </a:gsLst>
              <a:lin ang="5400000" scaled="1"/>
            </a:gradFill>
            <a:ln w="19050">
              <a:solidFill>
                <a:schemeClr val="tx1"/>
              </a:solidFill>
              <a:miter lim="800000"/>
              <a:headEnd/>
              <a:tailEnd/>
            </a:ln>
          </p:spPr>
          <p:txBody>
            <a:bodyPr wrap="none">
              <a:spAutoFit/>
            </a:bodyPr>
            <a:lstStyle/>
            <a:p>
              <a:pPr eaLnBrk="1" hangingPunct="1">
                <a:lnSpc>
                  <a:spcPct val="85000"/>
                </a:lnSpc>
                <a:spcAft>
                  <a:spcPct val="0"/>
                </a:spcAft>
                <a:buFontTx/>
                <a:buNone/>
              </a:pPr>
              <a:r>
                <a:rPr lang="en-US" sz="1600" b="1" i="1">
                  <a:solidFill>
                    <a:schemeClr val="bg1"/>
                  </a:solidFill>
                  <a:latin typeface="Calibri" pitchFamily="34" charset="0"/>
                  <a:cs typeface="Times New Roman" pitchFamily="18" charset="0"/>
                </a:rPr>
                <a:t>  Years </a:t>
              </a:r>
            </a:p>
          </p:txBody>
        </p:sp>
        <p:sp>
          <p:nvSpPr>
            <p:cNvPr id="10269" name="Text Box 30"/>
            <p:cNvSpPr txBox="1">
              <a:spLocks noChangeArrowheads="1"/>
            </p:cNvSpPr>
            <p:nvPr/>
          </p:nvSpPr>
          <p:spPr bwMode="auto">
            <a:xfrm>
              <a:off x="1244" y="1973"/>
              <a:ext cx="503" cy="201"/>
            </a:xfrm>
            <a:prstGeom prst="rect">
              <a:avLst/>
            </a:prstGeom>
            <a:gradFill rotWithShape="1">
              <a:gsLst>
                <a:gs pos="0">
                  <a:srgbClr val="002B3E"/>
                </a:gs>
                <a:gs pos="50000">
                  <a:srgbClr val="00547A"/>
                </a:gs>
                <a:gs pos="100000">
                  <a:srgbClr val="002B3E"/>
                </a:gs>
              </a:gsLst>
              <a:lin ang="5400000" scaled="1"/>
            </a:gradFill>
            <a:ln w="19050">
              <a:solidFill>
                <a:schemeClr val="tx1"/>
              </a:solidFill>
              <a:miter lim="800000"/>
              <a:headEnd/>
              <a:tailEnd/>
            </a:ln>
          </p:spPr>
          <p:txBody>
            <a:bodyPr wrap="none">
              <a:spAutoFit/>
            </a:bodyPr>
            <a:lstStyle/>
            <a:p>
              <a:pPr eaLnBrk="1" hangingPunct="1">
                <a:lnSpc>
                  <a:spcPct val="85000"/>
                </a:lnSpc>
                <a:spcAft>
                  <a:spcPct val="0"/>
                </a:spcAft>
                <a:buFontTx/>
                <a:buNone/>
              </a:pPr>
              <a:r>
                <a:rPr lang="en-US" sz="1600" b="1" i="1">
                  <a:solidFill>
                    <a:schemeClr val="bg1"/>
                  </a:solidFill>
                  <a:latin typeface="Calibri" pitchFamily="34" charset="0"/>
                  <a:cs typeface="Times New Roman" pitchFamily="18" charset="0"/>
                </a:rPr>
                <a:t>  Days  </a:t>
              </a:r>
            </a:p>
          </p:txBody>
        </p:sp>
        <p:sp>
          <p:nvSpPr>
            <p:cNvPr id="10270" name="Text Box 31"/>
            <p:cNvSpPr txBox="1">
              <a:spLocks noChangeArrowheads="1"/>
            </p:cNvSpPr>
            <p:nvPr/>
          </p:nvSpPr>
          <p:spPr bwMode="auto">
            <a:xfrm>
              <a:off x="1067" y="2305"/>
              <a:ext cx="556" cy="201"/>
            </a:xfrm>
            <a:prstGeom prst="rect">
              <a:avLst/>
            </a:prstGeom>
            <a:gradFill rotWithShape="1">
              <a:gsLst>
                <a:gs pos="0">
                  <a:srgbClr val="002B3E"/>
                </a:gs>
                <a:gs pos="50000">
                  <a:srgbClr val="00547A"/>
                </a:gs>
                <a:gs pos="100000">
                  <a:srgbClr val="002B3E"/>
                </a:gs>
              </a:gsLst>
              <a:lin ang="5400000" scaled="1"/>
            </a:gradFill>
            <a:ln w="19050">
              <a:solidFill>
                <a:schemeClr val="tx1"/>
              </a:solidFill>
              <a:miter lim="800000"/>
              <a:headEnd/>
              <a:tailEnd/>
            </a:ln>
          </p:spPr>
          <p:txBody>
            <a:bodyPr wrap="none">
              <a:spAutoFit/>
            </a:bodyPr>
            <a:lstStyle/>
            <a:p>
              <a:pPr eaLnBrk="1" hangingPunct="1">
                <a:lnSpc>
                  <a:spcPct val="85000"/>
                </a:lnSpc>
                <a:spcAft>
                  <a:spcPct val="0"/>
                </a:spcAft>
                <a:buFontTx/>
                <a:buNone/>
              </a:pPr>
              <a:r>
                <a:rPr lang="en-US" sz="1600" b="1" i="1">
                  <a:solidFill>
                    <a:schemeClr val="bg1"/>
                  </a:solidFill>
                  <a:latin typeface="Calibri" pitchFamily="34" charset="0"/>
                  <a:cs typeface="Times New Roman" pitchFamily="18" charset="0"/>
                </a:rPr>
                <a:t>  Hours  </a:t>
              </a:r>
            </a:p>
          </p:txBody>
        </p:sp>
        <p:sp>
          <p:nvSpPr>
            <p:cNvPr id="10271" name="Text Box 32"/>
            <p:cNvSpPr txBox="1">
              <a:spLocks noChangeArrowheads="1"/>
            </p:cNvSpPr>
            <p:nvPr/>
          </p:nvSpPr>
          <p:spPr bwMode="auto">
            <a:xfrm>
              <a:off x="917" y="2626"/>
              <a:ext cx="564" cy="201"/>
            </a:xfrm>
            <a:prstGeom prst="rect">
              <a:avLst/>
            </a:prstGeom>
            <a:gradFill rotWithShape="1">
              <a:gsLst>
                <a:gs pos="0">
                  <a:srgbClr val="002B3E"/>
                </a:gs>
                <a:gs pos="50000">
                  <a:srgbClr val="00547A"/>
                </a:gs>
                <a:gs pos="100000">
                  <a:srgbClr val="002B3E"/>
                </a:gs>
              </a:gsLst>
              <a:lin ang="5400000" scaled="1"/>
            </a:gradFill>
            <a:ln w="19050">
              <a:solidFill>
                <a:schemeClr val="tx1"/>
              </a:solidFill>
              <a:miter lim="800000"/>
              <a:headEnd/>
              <a:tailEnd/>
            </a:ln>
          </p:spPr>
          <p:txBody>
            <a:bodyPr wrap="none">
              <a:spAutoFit/>
            </a:bodyPr>
            <a:lstStyle/>
            <a:p>
              <a:pPr eaLnBrk="1" hangingPunct="1">
                <a:lnSpc>
                  <a:spcPct val="85000"/>
                </a:lnSpc>
                <a:spcAft>
                  <a:spcPct val="0"/>
                </a:spcAft>
                <a:buFontTx/>
                <a:buNone/>
              </a:pPr>
              <a:r>
                <a:rPr lang="en-US" sz="1600" b="1" i="1">
                  <a:solidFill>
                    <a:schemeClr val="bg1"/>
                  </a:solidFill>
                  <a:latin typeface="Calibri" pitchFamily="34" charset="0"/>
                  <a:cs typeface="Times New Roman" pitchFamily="18" charset="0"/>
                </a:rPr>
                <a:t>Minutes</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031" y="573463"/>
            <a:ext cx="6780810" cy="697200"/>
          </a:xfrm>
        </p:spPr>
        <p:txBody>
          <a:bodyPr>
            <a:normAutofit fontScale="90000"/>
          </a:bodyPr>
          <a:lstStyle/>
          <a:p>
            <a:r>
              <a:rPr lang="en-US" dirty="0" smtClean="0"/>
              <a:t>Degrees of Decision Support</a:t>
            </a:r>
            <a:endParaRPr lang="en-US" dirty="0"/>
          </a:p>
        </p:txBody>
      </p:sp>
      <p:sp>
        <p:nvSpPr>
          <p:cNvPr id="5" name="Slide Number Placeholder 3"/>
          <p:cNvSpPr>
            <a:spLocks noGrp="1"/>
          </p:cNvSpPr>
          <p:nvPr>
            <p:ph type="sldNum" sz="quarter" idx="11"/>
          </p:nvPr>
        </p:nvSpPr>
        <p:spPr>
          <a:xfrm>
            <a:off x="2667000" y="6356350"/>
            <a:ext cx="3352800" cy="365125"/>
          </a:xfrm>
        </p:spPr>
        <p:txBody>
          <a:bodyPr/>
          <a:lstStyle/>
          <a:p>
            <a:endParaRPr lang="en-US" dirty="0"/>
          </a:p>
          <a:p>
            <a:endParaRPr lang="en-US" dirty="0"/>
          </a:p>
        </p:txBody>
      </p:sp>
      <p:sp>
        <p:nvSpPr>
          <p:cNvPr id="6" name="AutoShape 2"/>
          <p:cNvSpPr>
            <a:spLocks noChangeArrowheads="1"/>
          </p:cNvSpPr>
          <p:nvPr/>
        </p:nvSpPr>
        <p:spPr bwMode="auto">
          <a:xfrm>
            <a:off x="609600" y="3581400"/>
            <a:ext cx="7924800" cy="2743200"/>
          </a:xfrm>
          <a:prstGeom prst="cube">
            <a:avLst>
              <a:gd name="adj" fmla="val 71130"/>
            </a:avLst>
          </a:prstGeom>
          <a:solidFill>
            <a:srgbClr val="98D0D4"/>
          </a:solidFill>
          <a:ln w="9525">
            <a:solidFill>
              <a:schemeClr val="tx1"/>
            </a:solidFill>
            <a:miter lim="800000"/>
            <a:headEnd/>
            <a:tailEnd/>
          </a:ln>
          <a:effectLst/>
        </p:spPr>
        <p:txBody>
          <a:bodyPr wrap="none" anchor="ctr"/>
          <a:lstStyle/>
          <a:p>
            <a:pPr algn="ctr"/>
            <a:endParaRPr lang="en-US"/>
          </a:p>
        </p:txBody>
      </p:sp>
      <p:sp>
        <p:nvSpPr>
          <p:cNvPr id="7" name="AutoShape 3"/>
          <p:cNvSpPr>
            <a:spLocks noChangeArrowheads="1"/>
          </p:cNvSpPr>
          <p:nvPr/>
        </p:nvSpPr>
        <p:spPr bwMode="auto">
          <a:xfrm>
            <a:off x="1219200" y="2971800"/>
            <a:ext cx="6705600" cy="2362200"/>
          </a:xfrm>
          <a:prstGeom prst="cube">
            <a:avLst>
              <a:gd name="adj" fmla="val 68750"/>
            </a:avLst>
          </a:prstGeom>
          <a:solidFill>
            <a:srgbClr val="3AC083"/>
          </a:solidFill>
          <a:ln w="9525">
            <a:solidFill>
              <a:schemeClr val="tx1"/>
            </a:solidFill>
            <a:miter lim="800000"/>
            <a:headEnd/>
            <a:tailEnd/>
          </a:ln>
          <a:effectLst/>
        </p:spPr>
        <p:txBody>
          <a:bodyPr wrap="none" anchor="ctr"/>
          <a:lstStyle/>
          <a:p>
            <a:endParaRPr lang="en-US"/>
          </a:p>
        </p:txBody>
      </p:sp>
      <p:sp>
        <p:nvSpPr>
          <p:cNvPr id="8" name="AutoShape 4"/>
          <p:cNvSpPr>
            <a:spLocks noChangeArrowheads="1"/>
          </p:cNvSpPr>
          <p:nvPr/>
        </p:nvSpPr>
        <p:spPr bwMode="auto">
          <a:xfrm>
            <a:off x="1981200" y="2362200"/>
            <a:ext cx="5334000" cy="1981200"/>
          </a:xfrm>
          <a:prstGeom prst="cube">
            <a:avLst>
              <a:gd name="adj" fmla="val 63778"/>
            </a:avLst>
          </a:prstGeom>
          <a:solidFill>
            <a:srgbClr val="FFFF99"/>
          </a:solidFill>
          <a:ln w="9525">
            <a:solidFill>
              <a:schemeClr val="tx1"/>
            </a:solidFill>
            <a:miter lim="800000"/>
            <a:headEnd/>
            <a:tailEnd/>
          </a:ln>
          <a:effectLst/>
        </p:spPr>
        <p:txBody>
          <a:bodyPr wrap="none" anchor="ctr"/>
          <a:lstStyle/>
          <a:p>
            <a:endParaRPr lang="en-US"/>
          </a:p>
        </p:txBody>
      </p:sp>
      <p:sp>
        <p:nvSpPr>
          <p:cNvPr id="9" name="AutoShape 5"/>
          <p:cNvSpPr>
            <a:spLocks noChangeArrowheads="1"/>
          </p:cNvSpPr>
          <p:nvPr/>
        </p:nvSpPr>
        <p:spPr bwMode="auto">
          <a:xfrm>
            <a:off x="2590800" y="1828800"/>
            <a:ext cx="4191000" cy="1600200"/>
          </a:xfrm>
          <a:prstGeom prst="cube">
            <a:avLst>
              <a:gd name="adj" fmla="val 58856"/>
            </a:avLst>
          </a:prstGeom>
          <a:solidFill>
            <a:srgbClr val="FFAC33"/>
          </a:solidFill>
          <a:ln w="9525">
            <a:solidFill>
              <a:schemeClr val="tx1"/>
            </a:solidFill>
            <a:miter lim="800000"/>
            <a:headEnd/>
            <a:tailEnd/>
          </a:ln>
          <a:effectLst/>
        </p:spPr>
        <p:txBody>
          <a:bodyPr wrap="none" anchor="ctr"/>
          <a:lstStyle/>
          <a:p>
            <a:pPr algn="ctr"/>
            <a:endParaRPr lang="en-US"/>
          </a:p>
        </p:txBody>
      </p:sp>
      <p:sp>
        <p:nvSpPr>
          <p:cNvPr id="10" name="AutoShape 6"/>
          <p:cNvSpPr>
            <a:spLocks noChangeArrowheads="1"/>
          </p:cNvSpPr>
          <p:nvPr/>
        </p:nvSpPr>
        <p:spPr bwMode="auto">
          <a:xfrm>
            <a:off x="3048000" y="1295400"/>
            <a:ext cx="3225800" cy="1295400"/>
          </a:xfrm>
          <a:prstGeom prst="cube">
            <a:avLst>
              <a:gd name="adj" fmla="val 50245"/>
            </a:avLst>
          </a:prstGeom>
          <a:solidFill>
            <a:srgbClr val="FF6161"/>
          </a:solidFill>
          <a:ln w="9525">
            <a:solidFill>
              <a:schemeClr val="tx1"/>
            </a:solidFill>
            <a:miter lim="800000"/>
            <a:headEnd/>
            <a:tailEnd/>
          </a:ln>
          <a:effectLst/>
        </p:spPr>
        <p:txBody>
          <a:bodyPr wrap="none" anchor="ctr"/>
          <a:lstStyle/>
          <a:p>
            <a:endParaRPr lang="en-US"/>
          </a:p>
        </p:txBody>
      </p:sp>
      <p:sp>
        <p:nvSpPr>
          <p:cNvPr id="11" name="Text Box 7"/>
          <p:cNvSpPr txBox="1">
            <a:spLocks noChangeArrowheads="1"/>
          </p:cNvSpPr>
          <p:nvPr/>
        </p:nvSpPr>
        <p:spPr bwMode="auto">
          <a:xfrm>
            <a:off x="1447800" y="5715000"/>
            <a:ext cx="4283075" cy="336550"/>
          </a:xfrm>
          <a:prstGeom prst="rect">
            <a:avLst/>
          </a:prstGeom>
          <a:noFill/>
          <a:ln w="9525">
            <a:noFill/>
            <a:miter lim="800000"/>
            <a:headEnd/>
            <a:tailEnd/>
          </a:ln>
          <a:effectLst/>
        </p:spPr>
        <p:txBody>
          <a:bodyPr>
            <a:spAutoFit/>
          </a:bodyPr>
          <a:lstStyle/>
          <a:p>
            <a:pPr algn="ctr"/>
            <a:r>
              <a:rPr lang="en-US" sz="1600" b="1" dirty="0"/>
              <a:t>General Access to NWS Information</a:t>
            </a:r>
            <a:endParaRPr lang="en-US" sz="1600" dirty="0"/>
          </a:p>
        </p:txBody>
      </p:sp>
      <p:sp>
        <p:nvSpPr>
          <p:cNvPr id="12" name="Text Box 8"/>
          <p:cNvSpPr txBox="1">
            <a:spLocks noChangeArrowheads="1"/>
          </p:cNvSpPr>
          <p:nvPr/>
        </p:nvSpPr>
        <p:spPr bwMode="auto">
          <a:xfrm>
            <a:off x="2057400" y="4648200"/>
            <a:ext cx="3581400" cy="581025"/>
          </a:xfrm>
          <a:prstGeom prst="rect">
            <a:avLst/>
          </a:prstGeom>
          <a:noFill/>
          <a:ln w="9525">
            <a:noFill/>
            <a:miter lim="800000"/>
            <a:headEnd/>
            <a:tailEnd/>
          </a:ln>
          <a:effectLst/>
        </p:spPr>
        <p:txBody>
          <a:bodyPr>
            <a:spAutoFit/>
          </a:bodyPr>
          <a:lstStyle/>
          <a:p>
            <a:pPr algn="ctr"/>
            <a:r>
              <a:rPr lang="en-US" sz="1600" b="1"/>
              <a:t>Sector-Specific</a:t>
            </a:r>
          </a:p>
          <a:p>
            <a:pPr algn="ctr"/>
            <a:r>
              <a:rPr lang="en-US" sz="1600" b="1"/>
              <a:t>Decision Support Information</a:t>
            </a:r>
            <a:endParaRPr lang="en-US" sz="1600"/>
          </a:p>
        </p:txBody>
      </p:sp>
      <p:sp>
        <p:nvSpPr>
          <p:cNvPr id="13" name="Text Box 9"/>
          <p:cNvSpPr txBox="1">
            <a:spLocks noChangeArrowheads="1"/>
          </p:cNvSpPr>
          <p:nvPr/>
        </p:nvSpPr>
        <p:spPr bwMode="auto">
          <a:xfrm>
            <a:off x="2438400" y="3657600"/>
            <a:ext cx="3124200" cy="581025"/>
          </a:xfrm>
          <a:prstGeom prst="rect">
            <a:avLst/>
          </a:prstGeom>
          <a:noFill/>
          <a:ln w="9525">
            <a:noFill/>
            <a:miter lim="800000"/>
            <a:headEnd/>
            <a:tailEnd/>
          </a:ln>
          <a:effectLst/>
        </p:spPr>
        <p:txBody>
          <a:bodyPr>
            <a:spAutoFit/>
          </a:bodyPr>
          <a:lstStyle/>
          <a:p>
            <a:pPr algn="ctr"/>
            <a:r>
              <a:rPr lang="en-US" sz="1600" b="1"/>
              <a:t>Organization-Specific</a:t>
            </a:r>
          </a:p>
          <a:p>
            <a:pPr algn="ctr"/>
            <a:r>
              <a:rPr lang="en-US" sz="1600" b="1"/>
              <a:t>Decision Support Information</a:t>
            </a:r>
            <a:endParaRPr lang="en-US" sz="1600"/>
          </a:p>
        </p:txBody>
      </p:sp>
      <p:sp>
        <p:nvSpPr>
          <p:cNvPr id="14" name="Text Box 10"/>
          <p:cNvSpPr txBox="1">
            <a:spLocks noChangeArrowheads="1"/>
          </p:cNvSpPr>
          <p:nvPr/>
        </p:nvSpPr>
        <p:spPr bwMode="auto">
          <a:xfrm>
            <a:off x="3200400" y="2790825"/>
            <a:ext cx="2159000" cy="581025"/>
          </a:xfrm>
          <a:prstGeom prst="rect">
            <a:avLst/>
          </a:prstGeom>
          <a:noFill/>
          <a:ln w="9525">
            <a:noFill/>
            <a:miter lim="800000"/>
            <a:headEnd/>
            <a:tailEnd/>
          </a:ln>
          <a:effectLst/>
        </p:spPr>
        <p:txBody>
          <a:bodyPr wrap="none">
            <a:spAutoFit/>
          </a:bodyPr>
          <a:lstStyle/>
          <a:p>
            <a:pPr algn="ctr"/>
            <a:r>
              <a:rPr lang="en-US" sz="1600" b="1" dirty="0"/>
              <a:t>Group </a:t>
            </a:r>
          </a:p>
          <a:p>
            <a:pPr algn="ctr"/>
            <a:r>
              <a:rPr lang="en-US" sz="1600" b="1" dirty="0"/>
              <a:t>Decision Assistance</a:t>
            </a:r>
          </a:p>
        </p:txBody>
      </p:sp>
      <p:sp>
        <p:nvSpPr>
          <p:cNvPr id="15" name="Text Box 11"/>
          <p:cNvSpPr txBox="1">
            <a:spLocks noChangeArrowheads="1"/>
          </p:cNvSpPr>
          <p:nvPr/>
        </p:nvSpPr>
        <p:spPr bwMode="auto">
          <a:xfrm>
            <a:off x="3324225" y="1966913"/>
            <a:ext cx="2093913" cy="581025"/>
          </a:xfrm>
          <a:prstGeom prst="rect">
            <a:avLst/>
          </a:prstGeom>
          <a:noFill/>
          <a:ln w="9525">
            <a:noFill/>
            <a:miter lim="800000"/>
            <a:headEnd/>
            <a:tailEnd/>
          </a:ln>
          <a:effectLst/>
        </p:spPr>
        <p:txBody>
          <a:bodyPr wrap="none">
            <a:spAutoFit/>
          </a:bodyPr>
          <a:lstStyle/>
          <a:p>
            <a:pPr algn="ctr"/>
            <a:r>
              <a:rPr lang="en-US" sz="1600" b="1"/>
              <a:t>Individual Decision </a:t>
            </a:r>
          </a:p>
          <a:p>
            <a:pPr algn="ctr"/>
            <a:r>
              <a:rPr lang="en-US" sz="1600" b="1"/>
              <a:t>Assistance</a:t>
            </a:r>
          </a:p>
        </p:txBody>
      </p:sp>
      <p:sp>
        <p:nvSpPr>
          <p:cNvPr id="16" name="Line 12"/>
          <p:cNvSpPr>
            <a:spLocks noChangeShapeType="1"/>
          </p:cNvSpPr>
          <p:nvPr/>
        </p:nvSpPr>
        <p:spPr bwMode="auto">
          <a:xfrm>
            <a:off x="609600" y="6386513"/>
            <a:ext cx="0" cy="304800"/>
          </a:xfrm>
          <a:prstGeom prst="line">
            <a:avLst/>
          </a:prstGeom>
          <a:noFill/>
          <a:ln w="9525">
            <a:solidFill>
              <a:schemeClr val="tx1"/>
            </a:solidFill>
            <a:round/>
            <a:headEnd/>
            <a:tailEnd/>
          </a:ln>
          <a:effectLst/>
        </p:spPr>
        <p:txBody>
          <a:bodyPr/>
          <a:lstStyle/>
          <a:p>
            <a:endParaRPr lang="en-US"/>
          </a:p>
        </p:txBody>
      </p:sp>
      <p:sp>
        <p:nvSpPr>
          <p:cNvPr id="17" name="Line 13"/>
          <p:cNvSpPr>
            <a:spLocks noChangeShapeType="1"/>
          </p:cNvSpPr>
          <p:nvPr/>
        </p:nvSpPr>
        <p:spPr bwMode="auto">
          <a:xfrm>
            <a:off x="6581775" y="6386513"/>
            <a:ext cx="0" cy="304800"/>
          </a:xfrm>
          <a:prstGeom prst="line">
            <a:avLst/>
          </a:prstGeom>
          <a:noFill/>
          <a:ln w="9525">
            <a:solidFill>
              <a:schemeClr val="tx1"/>
            </a:solidFill>
            <a:round/>
            <a:headEnd/>
            <a:tailEnd/>
          </a:ln>
          <a:effectLst/>
        </p:spPr>
        <p:txBody>
          <a:bodyPr/>
          <a:lstStyle/>
          <a:p>
            <a:endParaRPr lang="en-US"/>
          </a:p>
        </p:txBody>
      </p:sp>
      <p:sp>
        <p:nvSpPr>
          <p:cNvPr id="18" name="Line 14"/>
          <p:cNvSpPr>
            <a:spLocks noChangeShapeType="1"/>
          </p:cNvSpPr>
          <p:nvPr/>
        </p:nvSpPr>
        <p:spPr bwMode="auto">
          <a:xfrm>
            <a:off x="5105400" y="6553200"/>
            <a:ext cx="1471613" cy="0"/>
          </a:xfrm>
          <a:prstGeom prst="line">
            <a:avLst/>
          </a:prstGeom>
          <a:noFill/>
          <a:ln w="9525">
            <a:solidFill>
              <a:schemeClr val="tx1"/>
            </a:solidFill>
            <a:round/>
            <a:headEnd/>
            <a:tailEnd type="triangle" w="med" len="med"/>
          </a:ln>
          <a:effectLst/>
        </p:spPr>
        <p:txBody>
          <a:bodyPr/>
          <a:lstStyle/>
          <a:p>
            <a:endParaRPr lang="en-US"/>
          </a:p>
        </p:txBody>
      </p:sp>
      <p:sp>
        <p:nvSpPr>
          <p:cNvPr id="19" name="Text Box 15"/>
          <p:cNvSpPr txBox="1">
            <a:spLocks noChangeArrowheads="1"/>
          </p:cNvSpPr>
          <p:nvPr/>
        </p:nvSpPr>
        <p:spPr bwMode="auto">
          <a:xfrm>
            <a:off x="2814638" y="6400800"/>
            <a:ext cx="2232025" cy="274638"/>
          </a:xfrm>
          <a:prstGeom prst="rect">
            <a:avLst/>
          </a:prstGeom>
          <a:noFill/>
          <a:ln w="9525">
            <a:noFill/>
            <a:miter lim="800000"/>
            <a:headEnd/>
            <a:tailEnd/>
          </a:ln>
          <a:effectLst/>
        </p:spPr>
        <p:txBody>
          <a:bodyPr wrap="none">
            <a:spAutoFit/>
          </a:bodyPr>
          <a:lstStyle/>
          <a:p>
            <a:r>
              <a:rPr lang="en-US" sz="1200"/>
              <a:t>All NWS Customers / Partners</a:t>
            </a:r>
          </a:p>
        </p:txBody>
      </p:sp>
      <p:sp>
        <p:nvSpPr>
          <p:cNvPr id="20" name="Line 16"/>
          <p:cNvSpPr>
            <a:spLocks noChangeShapeType="1"/>
          </p:cNvSpPr>
          <p:nvPr/>
        </p:nvSpPr>
        <p:spPr bwMode="auto">
          <a:xfrm flipH="1">
            <a:off x="600075" y="6553200"/>
            <a:ext cx="2133600" cy="0"/>
          </a:xfrm>
          <a:prstGeom prst="line">
            <a:avLst/>
          </a:prstGeom>
          <a:noFill/>
          <a:ln w="9525">
            <a:solidFill>
              <a:schemeClr val="tx1"/>
            </a:solidFill>
            <a:round/>
            <a:headEnd/>
            <a:tailEnd type="triangle" w="med" len="med"/>
          </a:ln>
          <a:effectLst/>
        </p:spPr>
        <p:txBody>
          <a:bodyPr/>
          <a:lstStyle/>
          <a:p>
            <a:endParaRPr lang="en-US"/>
          </a:p>
        </p:txBody>
      </p:sp>
      <p:sp>
        <p:nvSpPr>
          <p:cNvPr id="21" name="Line 17"/>
          <p:cNvSpPr>
            <a:spLocks noChangeShapeType="1"/>
          </p:cNvSpPr>
          <p:nvPr/>
        </p:nvSpPr>
        <p:spPr bwMode="auto">
          <a:xfrm flipV="1">
            <a:off x="609600" y="2019300"/>
            <a:ext cx="0" cy="3429000"/>
          </a:xfrm>
          <a:prstGeom prst="line">
            <a:avLst/>
          </a:prstGeom>
          <a:noFill/>
          <a:ln w="9525">
            <a:solidFill>
              <a:schemeClr val="tx1"/>
            </a:solidFill>
            <a:round/>
            <a:headEnd/>
            <a:tailEnd type="triangle" w="med" len="med"/>
          </a:ln>
          <a:effectLst/>
        </p:spPr>
        <p:txBody>
          <a:bodyPr/>
          <a:lstStyle/>
          <a:p>
            <a:endParaRPr lang="en-US"/>
          </a:p>
        </p:txBody>
      </p:sp>
      <p:sp>
        <p:nvSpPr>
          <p:cNvPr id="22" name="Line 18"/>
          <p:cNvSpPr>
            <a:spLocks noChangeShapeType="1"/>
          </p:cNvSpPr>
          <p:nvPr/>
        </p:nvSpPr>
        <p:spPr bwMode="auto">
          <a:xfrm flipV="1">
            <a:off x="8509000" y="1600200"/>
            <a:ext cx="25400" cy="1917700"/>
          </a:xfrm>
          <a:prstGeom prst="line">
            <a:avLst/>
          </a:prstGeom>
          <a:noFill/>
          <a:ln w="9525">
            <a:solidFill>
              <a:schemeClr val="tx1"/>
            </a:solidFill>
            <a:round/>
            <a:headEnd/>
            <a:tailEnd type="triangle" w="med" len="med"/>
          </a:ln>
          <a:effectLst/>
        </p:spPr>
        <p:txBody>
          <a:bodyPr/>
          <a:lstStyle/>
          <a:p>
            <a:endParaRPr lang="en-US"/>
          </a:p>
        </p:txBody>
      </p:sp>
      <p:sp>
        <p:nvSpPr>
          <p:cNvPr id="23" name="Text Box 19"/>
          <p:cNvSpPr txBox="1">
            <a:spLocks noChangeArrowheads="1"/>
          </p:cNvSpPr>
          <p:nvPr/>
        </p:nvSpPr>
        <p:spPr bwMode="auto">
          <a:xfrm>
            <a:off x="228600" y="1282700"/>
            <a:ext cx="2027238" cy="730250"/>
          </a:xfrm>
          <a:prstGeom prst="rect">
            <a:avLst/>
          </a:prstGeom>
          <a:noFill/>
          <a:ln w="9525">
            <a:noFill/>
            <a:miter lim="800000"/>
            <a:headEnd/>
            <a:tailEnd/>
          </a:ln>
          <a:effectLst/>
        </p:spPr>
        <p:txBody>
          <a:bodyPr wrap="none">
            <a:spAutoFit/>
          </a:bodyPr>
          <a:lstStyle/>
          <a:p>
            <a:r>
              <a:rPr lang="en-US" sz="1400"/>
              <a:t>Increasing adaptation </a:t>
            </a:r>
          </a:p>
          <a:p>
            <a:r>
              <a:rPr lang="en-US" sz="1400"/>
              <a:t>of NWS information for </a:t>
            </a:r>
          </a:p>
          <a:p>
            <a:r>
              <a:rPr lang="en-US" sz="1400"/>
              <a:t>specific decision(s)</a:t>
            </a:r>
          </a:p>
        </p:txBody>
      </p:sp>
      <p:sp>
        <p:nvSpPr>
          <p:cNvPr id="24" name="Text Box 20"/>
          <p:cNvSpPr txBox="1">
            <a:spLocks noChangeArrowheads="1"/>
          </p:cNvSpPr>
          <p:nvPr/>
        </p:nvSpPr>
        <p:spPr bwMode="auto">
          <a:xfrm>
            <a:off x="6858000" y="1098550"/>
            <a:ext cx="1974850" cy="942975"/>
          </a:xfrm>
          <a:prstGeom prst="rect">
            <a:avLst/>
          </a:prstGeom>
          <a:noFill/>
          <a:ln w="9525">
            <a:noFill/>
            <a:miter lim="800000"/>
            <a:headEnd/>
            <a:tailEnd/>
          </a:ln>
          <a:effectLst/>
        </p:spPr>
        <p:txBody>
          <a:bodyPr>
            <a:spAutoFit/>
          </a:bodyPr>
          <a:lstStyle/>
          <a:p>
            <a:r>
              <a:rPr lang="en-US" sz="1400"/>
              <a:t>Increasingly direct interaction</a:t>
            </a:r>
          </a:p>
          <a:p>
            <a:r>
              <a:rPr lang="en-US" sz="1400"/>
              <a:t>between NWS and</a:t>
            </a:r>
          </a:p>
          <a:p>
            <a:r>
              <a:rPr lang="en-US" sz="1400"/>
              <a:t>decision makers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0338"/>
            <a:ext cx="8229600" cy="839704"/>
          </a:xfrm>
        </p:spPr>
        <p:txBody>
          <a:bodyPr/>
          <a:lstStyle/>
          <a:p>
            <a:pPr algn="ctr"/>
            <a:r>
              <a:rPr lang="en-US" dirty="0" smtClean="0"/>
              <a:t>General NWS Information</a:t>
            </a:r>
            <a:endParaRPr lang="en-US" dirty="0"/>
          </a:p>
        </p:txBody>
      </p:sp>
      <p:pic>
        <p:nvPicPr>
          <p:cNvPr id="6" name="Content Placeholder 5" descr="Home_Page.png"/>
          <p:cNvPicPr>
            <a:picLocks noGrp="1" noChangeAspect="1"/>
          </p:cNvPicPr>
          <p:nvPr>
            <p:ph idx="1"/>
          </p:nvPr>
        </p:nvPicPr>
        <p:blipFill>
          <a:blip r:embed="rId3" cstate="screen"/>
          <a:stretch>
            <a:fillRect/>
          </a:stretch>
        </p:blipFill>
        <p:spPr>
          <a:xfrm>
            <a:off x="191680" y="1496292"/>
            <a:ext cx="4103980" cy="4994564"/>
          </a:xfrm>
          <a:prstGeom prst="rect">
            <a:avLst/>
          </a:prstGeom>
          <a:ln>
            <a:noFill/>
          </a:ln>
          <a:effectLst>
            <a:outerShdw blurRad="292100" dist="139700" dir="2700000" algn="tl" rotWithShape="0">
              <a:srgbClr val="333333">
                <a:alpha val="65000"/>
              </a:srgbClr>
            </a:outerShdw>
          </a:effectLst>
        </p:spPr>
      </p:pic>
      <p:pic>
        <p:nvPicPr>
          <p:cNvPr id="7" name="Picture 6" descr="Wind4.png"/>
          <p:cNvPicPr>
            <a:picLocks noChangeAspect="1"/>
          </p:cNvPicPr>
          <p:nvPr/>
        </p:nvPicPr>
        <p:blipFill>
          <a:blip r:embed="rId4" cstate="screen"/>
          <a:srcRect b="13224"/>
          <a:stretch>
            <a:fillRect/>
          </a:stretch>
        </p:blipFill>
        <p:spPr>
          <a:xfrm>
            <a:off x="3829213" y="3716979"/>
            <a:ext cx="2702215" cy="301039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ops_area 0121.jpg"/>
          <p:cNvPicPr>
            <a:picLocks noChangeAspect="1"/>
          </p:cNvPicPr>
          <p:nvPr/>
        </p:nvPicPr>
        <p:blipFill>
          <a:blip r:embed="rId5" cstate="screen"/>
          <a:srcRect/>
          <a:stretch>
            <a:fillRect/>
          </a:stretch>
        </p:blipFill>
        <p:spPr>
          <a:xfrm>
            <a:off x="3665795" y="2149434"/>
            <a:ext cx="5478205" cy="1460663"/>
          </a:xfrm>
          <a:prstGeom prst="rect">
            <a:avLst/>
          </a:prstGeom>
          <a:ln>
            <a:noFill/>
          </a:ln>
          <a:effectLst>
            <a:softEdge rad="112500"/>
          </a:effectLst>
        </p:spPr>
      </p:pic>
      <p:pic>
        <p:nvPicPr>
          <p:cNvPr id="9" name="Picture 8" descr="weather-radio.jpg"/>
          <p:cNvPicPr>
            <a:picLocks noChangeAspect="1"/>
          </p:cNvPicPr>
          <p:nvPr/>
        </p:nvPicPr>
        <p:blipFill>
          <a:blip r:embed="rId6" cstate="screen"/>
          <a:stretch>
            <a:fillRect/>
          </a:stretch>
        </p:blipFill>
        <p:spPr>
          <a:xfrm>
            <a:off x="6663857" y="3740726"/>
            <a:ext cx="2279189" cy="2978598"/>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417621" y="1508165"/>
            <a:ext cx="4381994" cy="653144"/>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rPr>
              <a:t>Updated every 3 hours and available via web and NOAA weather radio</a:t>
            </a:r>
            <a:endParaRPr lang="en-US" dirty="0">
              <a:solidFill>
                <a:srgbClr val="FF00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7" cstate="screen"/>
          <a:srcRect/>
          <a:stretch>
            <a:fillRect/>
          </a:stretch>
        </p:blipFill>
        <p:spPr bwMode="auto">
          <a:xfrm>
            <a:off x="2921329" y="4524499"/>
            <a:ext cx="1365663" cy="13656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281" y="597213"/>
            <a:ext cx="7006441" cy="768449"/>
          </a:xfrm>
        </p:spPr>
        <p:txBody>
          <a:bodyPr>
            <a:normAutofit/>
          </a:bodyPr>
          <a:lstStyle/>
          <a:p>
            <a:pPr algn="ctr"/>
            <a:r>
              <a:rPr lang="en-US" sz="4000" dirty="0" smtClean="0"/>
              <a:t>Sector Specific Decision Support  </a:t>
            </a:r>
            <a:endParaRPr lang="en-US" sz="4000" dirty="0"/>
          </a:p>
        </p:txBody>
      </p:sp>
      <p:sp>
        <p:nvSpPr>
          <p:cNvPr id="10" name="Content Placeholder 9"/>
          <p:cNvSpPr>
            <a:spLocks noGrp="1"/>
          </p:cNvSpPr>
          <p:nvPr>
            <p:ph idx="1"/>
          </p:nvPr>
        </p:nvSpPr>
        <p:spPr>
          <a:xfrm>
            <a:off x="653142" y="1626919"/>
            <a:ext cx="4667002" cy="2291937"/>
          </a:xfrm>
        </p:spPr>
        <p:txBody>
          <a:bodyPr>
            <a:normAutofit/>
          </a:bodyPr>
          <a:lstStyle/>
          <a:p>
            <a:r>
              <a:rPr lang="en-US" sz="2800" dirty="0" smtClean="0"/>
              <a:t>Aviation</a:t>
            </a:r>
          </a:p>
          <a:p>
            <a:r>
              <a:rPr lang="en-US" sz="2800" dirty="0" smtClean="0"/>
              <a:t>Marine</a:t>
            </a:r>
          </a:p>
          <a:p>
            <a:r>
              <a:rPr lang="en-US" sz="2800" dirty="0" smtClean="0"/>
              <a:t>Fire Management</a:t>
            </a:r>
          </a:p>
          <a:p>
            <a:r>
              <a:rPr lang="en-US" sz="2800" dirty="0" smtClean="0"/>
              <a:t>Water Management</a:t>
            </a:r>
            <a:endParaRPr lang="en-US" sz="2800" dirty="0"/>
          </a:p>
        </p:txBody>
      </p:sp>
      <p:pic>
        <p:nvPicPr>
          <p:cNvPr id="5" name="Picture 4" descr="nowCOAST..JPG"/>
          <p:cNvPicPr>
            <a:picLocks noChangeAspect="1"/>
          </p:cNvPicPr>
          <p:nvPr/>
        </p:nvPicPr>
        <p:blipFill>
          <a:blip r:embed="rId3" cstate="screen"/>
          <a:stretch>
            <a:fillRect/>
          </a:stretch>
        </p:blipFill>
        <p:spPr>
          <a:xfrm>
            <a:off x="5576025" y="4132614"/>
            <a:ext cx="3338147" cy="2559136"/>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cstate="screen"/>
          <a:srcRect/>
          <a:stretch>
            <a:fillRect/>
          </a:stretch>
        </p:blipFill>
        <p:spPr bwMode="auto">
          <a:xfrm>
            <a:off x="522514" y="4156364"/>
            <a:ext cx="4841917" cy="2517797"/>
          </a:xfrm>
          <a:prstGeom prst="rect">
            <a:avLst/>
          </a:prstGeom>
          <a:ln>
            <a:noFill/>
          </a:ln>
          <a:effectLst>
            <a:outerShdw blurRad="292100" dist="139700" dir="2700000" algn="tl" rotWithShape="0">
              <a:srgbClr val="333333">
                <a:alpha val="65000"/>
              </a:srgbClr>
            </a:outerShdw>
          </a:effectLst>
        </p:spPr>
      </p:pic>
      <p:pic>
        <p:nvPicPr>
          <p:cNvPr id="3076" name="Picture 4"/>
          <p:cNvPicPr>
            <a:picLocks noChangeAspect="1" noChangeArrowheads="1"/>
          </p:cNvPicPr>
          <p:nvPr/>
        </p:nvPicPr>
        <p:blipFill>
          <a:blip r:embed="rId5" cstate="screen"/>
          <a:srcRect/>
          <a:stretch>
            <a:fillRect/>
          </a:stretch>
        </p:blipFill>
        <p:spPr bwMode="auto">
          <a:xfrm>
            <a:off x="5594019" y="1520042"/>
            <a:ext cx="3309258" cy="2481943"/>
          </a:xfrm>
          <a:prstGeom prst="rect">
            <a:avLst/>
          </a:prstGeom>
          <a:ln>
            <a:noFill/>
          </a:ln>
          <a:effectLst>
            <a:outerShdw blurRad="292100" dist="139700" dir="2700000" algn="tl" rotWithShape="0">
              <a:srgbClr val="333333">
                <a:alpha val="65000"/>
              </a:srgbClr>
            </a:outerShdw>
          </a:effectLst>
        </p:spPr>
      </p:pic>
      <p:pic>
        <p:nvPicPr>
          <p:cNvPr id="3078" name="Picture 6"/>
          <p:cNvPicPr>
            <a:picLocks noChangeAspect="1" noChangeArrowheads="1"/>
          </p:cNvPicPr>
          <p:nvPr/>
        </p:nvPicPr>
        <p:blipFill>
          <a:blip r:embed="rId6" cstate="screen"/>
          <a:srcRect/>
          <a:stretch>
            <a:fillRect/>
          </a:stretch>
        </p:blipFill>
        <p:spPr bwMode="auto">
          <a:xfrm>
            <a:off x="4476997" y="2451424"/>
            <a:ext cx="1891889" cy="141261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3079" name="Picture 7"/>
          <p:cNvPicPr>
            <a:picLocks noChangeAspect="1" noChangeArrowheads="1"/>
          </p:cNvPicPr>
          <p:nvPr/>
        </p:nvPicPr>
        <p:blipFill>
          <a:blip r:embed="rId7" cstate="screen"/>
          <a:srcRect/>
          <a:stretch>
            <a:fillRect/>
          </a:stretch>
        </p:blipFill>
        <p:spPr bwMode="auto">
          <a:xfrm>
            <a:off x="318778" y="3938402"/>
            <a:ext cx="1428750" cy="952500"/>
          </a:xfrm>
          <a:prstGeom prst="rect">
            <a:avLst/>
          </a:prstGeom>
          <a:noFill/>
          <a:ln w="9525">
            <a:noFill/>
            <a:miter lim="800000"/>
            <a:headEnd/>
            <a:tailEnd/>
          </a:ln>
        </p:spPr>
      </p:pic>
      <p:pic>
        <p:nvPicPr>
          <p:cNvPr id="3081" name="Picture 9"/>
          <p:cNvPicPr>
            <a:picLocks noChangeAspect="1" noChangeArrowheads="1"/>
          </p:cNvPicPr>
          <p:nvPr/>
        </p:nvPicPr>
        <p:blipFill>
          <a:blip r:embed="rId8" cstate="screen"/>
          <a:srcRect/>
          <a:stretch>
            <a:fillRect/>
          </a:stretch>
        </p:blipFill>
        <p:spPr bwMode="auto">
          <a:xfrm>
            <a:off x="3083441" y="1604035"/>
            <a:ext cx="1512913" cy="782906"/>
          </a:xfrm>
          <a:prstGeom prst="rect">
            <a:avLst/>
          </a:prstGeom>
          <a:noFill/>
          <a:ln w="9525">
            <a:noFill/>
            <a:miter lim="800000"/>
            <a:headEnd/>
            <a:tailEnd/>
          </a:ln>
        </p:spPr>
      </p:pic>
      <p:pic>
        <p:nvPicPr>
          <p:cNvPr id="3082" name="Picture 10"/>
          <p:cNvPicPr>
            <a:picLocks noChangeAspect="1" noChangeArrowheads="1"/>
          </p:cNvPicPr>
          <p:nvPr/>
        </p:nvPicPr>
        <p:blipFill>
          <a:blip r:embed="rId9" cstate="screen"/>
          <a:srcRect/>
          <a:stretch>
            <a:fillRect/>
          </a:stretch>
        </p:blipFill>
        <p:spPr bwMode="auto">
          <a:xfrm>
            <a:off x="5510150" y="4709517"/>
            <a:ext cx="1045029" cy="68318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098" name="Picture 2" descr="UpperBasin_orange"/>
          <p:cNvPicPr>
            <a:picLocks noChangeAspect="1" noChangeArrowheads="1"/>
          </p:cNvPicPr>
          <p:nvPr/>
        </p:nvPicPr>
        <p:blipFill>
          <a:blip r:embed="rId3" cstate="screen"/>
          <a:srcRect/>
          <a:stretch>
            <a:fillRect/>
          </a:stretch>
        </p:blipFill>
        <p:spPr bwMode="auto">
          <a:xfrm>
            <a:off x="154380" y="170335"/>
            <a:ext cx="5011386" cy="6534617"/>
          </a:xfrm>
          <a:prstGeom prst="rect">
            <a:avLst/>
          </a:prstGeom>
          <a:ln>
            <a:noFill/>
          </a:ln>
          <a:effectLst>
            <a:outerShdw blurRad="292100" dist="139700" dir="2700000" algn="tl" rotWithShape="0">
              <a:srgbClr val="333333">
                <a:alpha val="65000"/>
              </a:srgbClr>
            </a:outerShdw>
          </a:effectLst>
        </p:spPr>
      </p:pic>
      <p:pic>
        <p:nvPicPr>
          <p:cNvPr id="900099" name="Picture 3" descr="NeversinkDam"/>
          <p:cNvPicPr>
            <a:picLocks noChangeAspect="1" noChangeArrowheads="1"/>
          </p:cNvPicPr>
          <p:nvPr/>
        </p:nvPicPr>
        <p:blipFill>
          <a:blip r:embed="rId4" cstate="screen"/>
          <a:srcRect t="9737"/>
          <a:stretch>
            <a:fillRect/>
          </a:stretch>
        </p:blipFill>
        <p:spPr bwMode="auto">
          <a:xfrm>
            <a:off x="5486400" y="4572000"/>
            <a:ext cx="3048000" cy="2066925"/>
          </a:xfrm>
          <a:prstGeom prst="rect">
            <a:avLst/>
          </a:prstGeom>
          <a:noFill/>
          <a:ln w="9525">
            <a:noFill/>
            <a:miter lim="800000"/>
            <a:headEnd/>
            <a:tailEnd/>
          </a:ln>
        </p:spPr>
      </p:pic>
      <p:pic>
        <p:nvPicPr>
          <p:cNvPr id="900100" name="Picture 4" descr="NIC 20000607 Spilling"/>
          <p:cNvPicPr>
            <a:picLocks noChangeAspect="1" noChangeArrowheads="1"/>
          </p:cNvPicPr>
          <p:nvPr/>
        </p:nvPicPr>
        <p:blipFill>
          <a:blip r:embed="rId5" cstate="screen"/>
          <a:srcRect/>
          <a:stretch>
            <a:fillRect/>
          </a:stretch>
        </p:blipFill>
        <p:spPr bwMode="auto">
          <a:xfrm>
            <a:off x="7620000" y="5638800"/>
            <a:ext cx="1295400" cy="1003300"/>
          </a:xfrm>
          <a:prstGeom prst="rect">
            <a:avLst/>
          </a:prstGeom>
          <a:noFill/>
          <a:ln w="76200">
            <a:solidFill>
              <a:schemeClr val="bg1"/>
            </a:solidFill>
            <a:miter lim="800000"/>
            <a:headEnd/>
            <a:tailEnd/>
          </a:ln>
        </p:spPr>
      </p:pic>
      <p:pic>
        <p:nvPicPr>
          <p:cNvPr id="900101" name="Picture 5" descr="Downsville Dam"/>
          <p:cNvPicPr>
            <a:picLocks noChangeAspect="1" noChangeArrowheads="1"/>
          </p:cNvPicPr>
          <p:nvPr/>
        </p:nvPicPr>
        <p:blipFill>
          <a:blip r:embed="rId6" cstate="screen"/>
          <a:srcRect/>
          <a:stretch>
            <a:fillRect/>
          </a:stretch>
        </p:blipFill>
        <p:spPr bwMode="auto">
          <a:xfrm>
            <a:off x="5486400" y="2438400"/>
            <a:ext cx="2971800" cy="2068513"/>
          </a:xfrm>
          <a:prstGeom prst="rect">
            <a:avLst/>
          </a:prstGeom>
          <a:noFill/>
          <a:ln w="9525">
            <a:noFill/>
            <a:miter lim="800000"/>
            <a:headEnd/>
            <a:tailEnd/>
          </a:ln>
        </p:spPr>
      </p:pic>
      <p:pic>
        <p:nvPicPr>
          <p:cNvPr id="900102" name="Picture 6" descr="pepacton spillway3"/>
          <p:cNvPicPr>
            <a:picLocks noChangeAspect="1" noChangeArrowheads="1"/>
          </p:cNvPicPr>
          <p:nvPr/>
        </p:nvPicPr>
        <p:blipFill>
          <a:blip r:embed="rId7" cstate="screen"/>
          <a:srcRect/>
          <a:stretch>
            <a:fillRect/>
          </a:stretch>
        </p:blipFill>
        <p:spPr bwMode="auto">
          <a:xfrm>
            <a:off x="7620000" y="3449638"/>
            <a:ext cx="1371600" cy="1011237"/>
          </a:xfrm>
          <a:prstGeom prst="rect">
            <a:avLst/>
          </a:prstGeom>
          <a:noFill/>
          <a:ln w="76200">
            <a:solidFill>
              <a:schemeClr val="bg1"/>
            </a:solidFill>
            <a:miter lim="800000"/>
            <a:headEnd/>
            <a:tailEnd/>
          </a:ln>
        </p:spPr>
      </p:pic>
      <p:pic>
        <p:nvPicPr>
          <p:cNvPr id="900103" name="Picture 7"/>
          <p:cNvPicPr>
            <a:picLocks noChangeAspect="1" noChangeArrowheads="1"/>
          </p:cNvPicPr>
          <p:nvPr/>
        </p:nvPicPr>
        <p:blipFill>
          <a:blip r:embed="rId8" cstate="screen"/>
          <a:srcRect/>
          <a:stretch>
            <a:fillRect/>
          </a:stretch>
        </p:blipFill>
        <p:spPr bwMode="auto">
          <a:xfrm>
            <a:off x="5486400" y="152400"/>
            <a:ext cx="3048000" cy="2165350"/>
          </a:xfrm>
          <a:prstGeom prst="rect">
            <a:avLst/>
          </a:prstGeom>
          <a:noFill/>
          <a:ln w="9525">
            <a:noFill/>
            <a:miter lim="800000"/>
            <a:headEnd/>
            <a:tailEnd/>
          </a:ln>
        </p:spPr>
      </p:pic>
      <p:pic>
        <p:nvPicPr>
          <p:cNvPr id="900104" name="Picture 8" descr="cann spillway2"/>
          <p:cNvPicPr>
            <a:picLocks noChangeAspect="1" noChangeArrowheads="1"/>
          </p:cNvPicPr>
          <p:nvPr/>
        </p:nvPicPr>
        <p:blipFill>
          <a:blip r:embed="rId9" cstate="screen"/>
          <a:srcRect/>
          <a:stretch>
            <a:fillRect/>
          </a:stretch>
        </p:blipFill>
        <p:spPr bwMode="auto">
          <a:xfrm>
            <a:off x="7696200" y="1295400"/>
            <a:ext cx="1295400" cy="1022350"/>
          </a:xfrm>
          <a:prstGeom prst="rect">
            <a:avLst/>
          </a:prstGeom>
          <a:noFill/>
          <a:ln w="76200">
            <a:solidFill>
              <a:schemeClr val="bg1"/>
            </a:solidFill>
            <a:miter lim="800000"/>
            <a:headEnd/>
            <a:tailEnd/>
          </a:ln>
        </p:spPr>
      </p:pic>
      <p:sp>
        <p:nvSpPr>
          <p:cNvPr id="900105" name="Line 9"/>
          <p:cNvSpPr>
            <a:spLocks noChangeShapeType="1"/>
          </p:cNvSpPr>
          <p:nvPr/>
        </p:nvSpPr>
        <p:spPr bwMode="auto">
          <a:xfrm flipH="1">
            <a:off x="1752600" y="914400"/>
            <a:ext cx="3886200" cy="99060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900106" name="Line 10"/>
          <p:cNvSpPr>
            <a:spLocks noChangeShapeType="1"/>
          </p:cNvSpPr>
          <p:nvPr/>
        </p:nvSpPr>
        <p:spPr bwMode="auto">
          <a:xfrm flipH="1" flipV="1">
            <a:off x="3429000" y="2057400"/>
            <a:ext cx="2133600" cy="137160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900107" name="Line 11"/>
          <p:cNvSpPr>
            <a:spLocks noChangeShapeType="1"/>
          </p:cNvSpPr>
          <p:nvPr/>
        </p:nvSpPr>
        <p:spPr bwMode="auto">
          <a:xfrm flipH="1" flipV="1">
            <a:off x="4114800" y="3429000"/>
            <a:ext cx="1524000" cy="160020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900108" name="Text Box 12"/>
          <p:cNvSpPr txBox="1">
            <a:spLocks noChangeArrowheads="1"/>
          </p:cNvSpPr>
          <p:nvPr/>
        </p:nvSpPr>
        <p:spPr bwMode="auto">
          <a:xfrm>
            <a:off x="5410200" y="6613525"/>
            <a:ext cx="1676400" cy="244475"/>
          </a:xfrm>
          <a:prstGeom prst="rect">
            <a:avLst/>
          </a:prstGeom>
          <a:noFill/>
          <a:ln w="9525">
            <a:noFill/>
            <a:miter lim="800000"/>
            <a:headEnd/>
            <a:tailEnd/>
          </a:ln>
          <a:effectLst/>
        </p:spPr>
        <p:txBody>
          <a:bodyPr>
            <a:spAutoFit/>
          </a:bodyPr>
          <a:lstStyle/>
          <a:p>
            <a:pPr eaLnBrk="0" hangingPunct="0">
              <a:spcBef>
                <a:spcPct val="50000"/>
              </a:spcBef>
              <a:buFontTx/>
              <a:buNone/>
            </a:pPr>
            <a:r>
              <a:rPr lang="en-US" sz="1000" i="1">
                <a:solidFill>
                  <a:schemeClr val="accent2"/>
                </a:solidFill>
              </a:rPr>
              <a:t>Photos Courtesy NYC DEP</a:t>
            </a:r>
          </a:p>
        </p:txBody>
      </p:sp>
      <p:sp>
        <p:nvSpPr>
          <p:cNvPr id="13" name="TextBox 12"/>
          <p:cNvSpPr txBox="1"/>
          <p:nvPr/>
        </p:nvSpPr>
        <p:spPr>
          <a:xfrm>
            <a:off x="273129" y="2731318"/>
            <a:ext cx="4013862" cy="461665"/>
          </a:xfrm>
          <a:prstGeom prst="rect">
            <a:avLst/>
          </a:prstGeom>
          <a:noFill/>
        </p:spPr>
        <p:txBody>
          <a:bodyPr wrap="square" rtlCol="0">
            <a:spAutoFit/>
          </a:bodyPr>
          <a:lstStyle/>
          <a:p>
            <a:r>
              <a:rPr lang="en-US" sz="2400" dirty="0" smtClean="0">
                <a:solidFill>
                  <a:schemeClr val="tx2"/>
                </a:solidFill>
                <a:effectLst>
                  <a:outerShdw blurRad="38100" dist="38100" dir="2700000" algn="tl">
                    <a:srgbClr val="000000">
                      <a:alpha val="43137"/>
                    </a:srgbClr>
                  </a:outerShdw>
                </a:effectLst>
              </a:rPr>
              <a:t>New York City Reservoirs</a:t>
            </a:r>
            <a:endParaRPr lang="en-US" sz="2400" dirty="0">
              <a:solidFill>
                <a:schemeClr val="tx2"/>
              </a:solidFill>
              <a:effectLst>
                <a:outerShdw blurRad="38100" dist="38100" dir="2700000" algn="tl">
                  <a:srgbClr val="000000">
                    <a:alpha val="43137"/>
                  </a:srgbClr>
                </a:outerShdw>
              </a:effectLst>
            </a:endParaRPr>
          </a:p>
        </p:txBody>
      </p:sp>
      <p:sp>
        <p:nvSpPr>
          <p:cNvPr id="14" name="TextBox 13"/>
          <p:cNvSpPr txBox="1"/>
          <p:nvPr/>
        </p:nvSpPr>
        <p:spPr>
          <a:xfrm>
            <a:off x="178125" y="5781304"/>
            <a:ext cx="4013862" cy="830997"/>
          </a:xfrm>
          <a:prstGeom prst="rect">
            <a:avLst/>
          </a:prstGeom>
          <a:noFill/>
        </p:spPr>
        <p:txBody>
          <a:bodyPr wrap="square" rtlCol="0">
            <a:spAutoFit/>
          </a:bodyPr>
          <a:lstStyle/>
          <a:p>
            <a:r>
              <a:rPr lang="en-US" sz="2400" dirty="0" smtClean="0">
                <a:solidFill>
                  <a:schemeClr val="tx2"/>
                </a:solidFill>
                <a:effectLst>
                  <a:outerShdw blurRad="38100" dist="38100" dir="2700000" algn="tl">
                    <a:srgbClr val="000000">
                      <a:alpha val="43137"/>
                    </a:srgbClr>
                  </a:outerShdw>
                </a:effectLst>
              </a:rPr>
              <a:t>Organization Specific Decision Support Services</a:t>
            </a:r>
            <a:endParaRPr lang="en-US" sz="2400"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281" y="632838"/>
            <a:ext cx="6828311" cy="839704"/>
          </a:xfrm>
        </p:spPr>
        <p:txBody>
          <a:bodyPr>
            <a:normAutofit/>
          </a:bodyPr>
          <a:lstStyle/>
          <a:p>
            <a:pPr algn="ctr"/>
            <a:r>
              <a:rPr lang="en-US" sz="4000" dirty="0" smtClean="0"/>
              <a:t>Group Decision Support </a:t>
            </a:r>
            <a:endParaRPr lang="en-US" sz="4000" dirty="0"/>
          </a:p>
        </p:txBody>
      </p:sp>
      <p:pic>
        <p:nvPicPr>
          <p:cNvPr id="5" name="Content Placeholder 3" descr="194776main_SanDiegoEOC-IkhanaFlightIMG_0016.JPG"/>
          <p:cNvPicPr>
            <a:picLocks noChangeAspect="1"/>
          </p:cNvPicPr>
          <p:nvPr/>
        </p:nvPicPr>
        <p:blipFill>
          <a:blip r:embed="rId3" cstate="screen"/>
          <a:srcRect/>
          <a:stretch>
            <a:fillRect/>
          </a:stretch>
        </p:blipFill>
        <p:spPr>
          <a:xfrm>
            <a:off x="356260" y="1589337"/>
            <a:ext cx="3669475" cy="1969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R:\David.Nicosia\delaware_county_ny.png"/>
          <p:cNvPicPr>
            <a:picLocks noChangeAspect="1" noChangeArrowheads="1"/>
          </p:cNvPicPr>
          <p:nvPr/>
        </p:nvPicPr>
        <p:blipFill>
          <a:blip r:embed="rId4" cstate="screen"/>
          <a:srcRect/>
          <a:stretch>
            <a:fillRect/>
          </a:stretch>
        </p:blipFill>
        <p:spPr bwMode="auto">
          <a:xfrm>
            <a:off x="7054866" y="4821381"/>
            <a:ext cx="1911003" cy="1740972"/>
          </a:xfrm>
          <a:prstGeom prst="rect">
            <a:avLst/>
          </a:prstGeom>
          <a:ln>
            <a:noFill/>
          </a:ln>
          <a:effectLst>
            <a:outerShdw blurRad="292100" dist="139700" dir="2700000" algn="tl" rotWithShape="0">
              <a:srgbClr val="333333">
                <a:alpha val="65000"/>
              </a:srgbClr>
            </a:outerShdw>
          </a:effectLst>
        </p:spPr>
      </p:pic>
      <p:pic>
        <p:nvPicPr>
          <p:cNvPr id="1027" name="Picture 3" descr="R:\David.Nicosia\Binghamton_levee.png"/>
          <p:cNvPicPr>
            <a:picLocks noChangeAspect="1" noChangeArrowheads="1"/>
          </p:cNvPicPr>
          <p:nvPr/>
        </p:nvPicPr>
        <p:blipFill>
          <a:blip r:embed="rId5" cstate="screen"/>
          <a:srcRect/>
          <a:stretch>
            <a:fillRect/>
          </a:stretch>
        </p:blipFill>
        <p:spPr bwMode="auto">
          <a:xfrm>
            <a:off x="7058100" y="1805052"/>
            <a:ext cx="1860269" cy="1200288"/>
          </a:xfrm>
          <a:prstGeom prst="rect">
            <a:avLst/>
          </a:prstGeom>
          <a:ln>
            <a:noFill/>
          </a:ln>
          <a:effectLst>
            <a:outerShdw blurRad="292100" dist="139700" dir="2700000" algn="tl" rotWithShape="0">
              <a:srgbClr val="333333">
                <a:alpha val="65000"/>
              </a:srgbClr>
            </a:outerShdw>
          </a:effectLst>
        </p:spPr>
      </p:pic>
      <p:pic>
        <p:nvPicPr>
          <p:cNvPr id="1028" name="Picture 4" descr="R:\weather_photos\office_shots\00018.jpg"/>
          <p:cNvPicPr>
            <a:picLocks noChangeAspect="1" noChangeArrowheads="1"/>
          </p:cNvPicPr>
          <p:nvPr/>
        </p:nvPicPr>
        <p:blipFill>
          <a:blip r:embed="rId6" cstate="screen"/>
          <a:srcRect/>
          <a:stretch>
            <a:fillRect/>
          </a:stretch>
        </p:blipFill>
        <p:spPr bwMode="auto">
          <a:xfrm>
            <a:off x="356261" y="3789645"/>
            <a:ext cx="3669474" cy="2752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R:\weather_photos\office_shots\00016.jpg"/>
          <p:cNvPicPr>
            <a:picLocks noChangeAspect="1" noChangeArrowheads="1"/>
          </p:cNvPicPr>
          <p:nvPr/>
        </p:nvPicPr>
        <p:blipFill>
          <a:blip r:embed="rId7" cstate="screen"/>
          <a:srcRect/>
          <a:stretch>
            <a:fillRect/>
          </a:stretch>
        </p:blipFill>
        <p:spPr bwMode="auto">
          <a:xfrm>
            <a:off x="7097340" y="3218214"/>
            <a:ext cx="1842624" cy="138201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275116" y="1816924"/>
            <a:ext cx="2458193" cy="3724096"/>
          </a:xfrm>
          <a:prstGeom prst="rect">
            <a:avLst/>
          </a:prstGeom>
          <a:noFill/>
        </p:spPr>
        <p:txBody>
          <a:bodyPr wrap="square" rtlCol="0">
            <a:spAutoFit/>
          </a:bodyPr>
          <a:lstStyle/>
          <a:p>
            <a:r>
              <a:rPr lang="en-US" dirty="0" smtClean="0"/>
              <a:t>Prior to Significant Weather Events:</a:t>
            </a:r>
          </a:p>
          <a:p>
            <a:pPr marL="91440">
              <a:spcBef>
                <a:spcPts val="600"/>
              </a:spcBef>
              <a:buFont typeface="Arial" pitchFamily="34" charset="0"/>
              <a:buChar char="•"/>
            </a:pPr>
            <a:r>
              <a:rPr lang="en-US" dirty="0" smtClean="0"/>
              <a:t>  Webinars</a:t>
            </a:r>
          </a:p>
          <a:p>
            <a:pPr marL="91440">
              <a:spcBef>
                <a:spcPts val="600"/>
              </a:spcBef>
              <a:buFont typeface="Arial" pitchFamily="34" charset="0"/>
              <a:buChar char="•"/>
            </a:pPr>
            <a:r>
              <a:rPr lang="en-US" dirty="0" smtClean="0"/>
              <a:t>  Conference Calls</a:t>
            </a:r>
          </a:p>
          <a:p>
            <a:pPr marL="91440">
              <a:spcBef>
                <a:spcPts val="600"/>
              </a:spcBef>
              <a:buFont typeface="Arial" pitchFamily="34" charset="0"/>
              <a:buChar char="•"/>
            </a:pPr>
            <a:r>
              <a:rPr lang="en-US" dirty="0" smtClean="0"/>
              <a:t>  To State and County EOCs and other key partners </a:t>
            </a:r>
          </a:p>
          <a:p>
            <a:pPr marL="91440">
              <a:spcBef>
                <a:spcPts val="600"/>
              </a:spcBef>
              <a:buFont typeface="Arial" pitchFamily="34" charset="0"/>
              <a:buChar char="•"/>
            </a:pPr>
            <a:r>
              <a:rPr lang="en-US" dirty="0" smtClean="0"/>
              <a:t>  To help prepare, respond and mitigate against potential harm to public and property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57" y="522511"/>
            <a:ext cx="6792686" cy="1151906"/>
          </a:xfrm>
        </p:spPr>
        <p:txBody>
          <a:bodyPr>
            <a:normAutofit fontScale="90000"/>
          </a:bodyPr>
          <a:lstStyle/>
          <a:p>
            <a:pPr algn="ctr"/>
            <a:r>
              <a:rPr lang="en-US" sz="4000" dirty="0" smtClean="0"/>
              <a:t>Individual Decision Support  </a:t>
            </a:r>
            <a:br>
              <a:rPr lang="en-US" sz="4000" dirty="0" smtClean="0"/>
            </a:br>
            <a:r>
              <a:rPr lang="en-US" sz="4000" dirty="0" smtClean="0"/>
              <a:t>for </a:t>
            </a:r>
            <a:r>
              <a:rPr lang="en-US" sz="3600" dirty="0" smtClean="0"/>
              <a:t>Significant Weather Incidents</a:t>
            </a:r>
            <a:endParaRPr lang="en-US" sz="4000" dirty="0"/>
          </a:p>
        </p:txBody>
      </p:sp>
      <p:sp>
        <p:nvSpPr>
          <p:cNvPr id="16" name="TextBox 15"/>
          <p:cNvSpPr txBox="1"/>
          <p:nvPr/>
        </p:nvSpPr>
        <p:spPr>
          <a:xfrm>
            <a:off x="273137" y="3740726"/>
            <a:ext cx="3218212" cy="307777"/>
          </a:xfrm>
          <a:prstGeom prst="rect">
            <a:avLst/>
          </a:prstGeom>
          <a:noFill/>
        </p:spPr>
        <p:txBody>
          <a:bodyPr wrap="square" rtlCol="0">
            <a:spAutoFit/>
          </a:bodyPr>
          <a:lstStyle/>
          <a:p>
            <a:pPr algn="ctr"/>
            <a:r>
              <a:rPr lang="en-US" sz="1400" dirty="0" smtClean="0"/>
              <a:t>County Emergency Operations Center</a:t>
            </a:r>
            <a:endParaRPr lang="en-US" sz="1400" dirty="0"/>
          </a:p>
        </p:txBody>
      </p:sp>
      <p:sp>
        <p:nvSpPr>
          <p:cNvPr id="17" name="TextBox 16"/>
          <p:cNvSpPr txBox="1"/>
          <p:nvPr/>
        </p:nvSpPr>
        <p:spPr>
          <a:xfrm>
            <a:off x="255513" y="5747655"/>
            <a:ext cx="2903325" cy="584775"/>
          </a:xfrm>
          <a:prstGeom prst="rect">
            <a:avLst/>
          </a:prstGeom>
          <a:noFill/>
        </p:spPr>
        <p:txBody>
          <a:bodyPr wrap="square" rtlCol="0">
            <a:spAutoFit/>
          </a:bodyPr>
          <a:lstStyle/>
          <a:p>
            <a:r>
              <a:rPr lang="en-US" sz="1600" dirty="0" smtClean="0"/>
              <a:t>Incident Meteorologist (IMET) can provide on-site briefings</a:t>
            </a:r>
            <a:endParaRPr lang="en-US" sz="1600" dirty="0"/>
          </a:p>
        </p:txBody>
      </p:sp>
      <p:sp>
        <p:nvSpPr>
          <p:cNvPr id="19" name="TextBox 18"/>
          <p:cNvSpPr txBox="1"/>
          <p:nvPr/>
        </p:nvSpPr>
        <p:spPr>
          <a:xfrm>
            <a:off x="261259" y="6483932"/>
            <a:ext cx="8414483" cy="307777"/>
          </a:xfrm>
          <a:prstGeom prst="rect">
            <a:avLst/>
          </a:prstGeom>
          <a:noFill/>
        </p:spPr>
        <p:txBody>
          <a:bodyPr wrap="none" rtlCol="0">
            <a:spAutoFit/>
          </a:bodyPr>
          <a:lstStyle/>
          <a:p>
            <a:r>
              <a:rPr lang="en-US" sz="1400" dirty="0" smtClean="0"/>
              <a:t>Hurricane impacts and aftermath, Significant Floods, Significant Ice Storm, localized high impact incident</a:t>
            </a:r>
            <a:endParaRPr lang="en-US" sz="1400" dirty="0"/>
          </a:p>
        </p:txBody>
      </p:sp>
      <p:sp>
        <p:nvSpPr>
          <p:cNvPr id="18" name="Content Placeholder 17"/>
          <p:cNvSpPr>
            <a:spLocks noGrp="1"/>
          </p:cNvSpPr>
          <p:nvPr>
            <p:ph idx="1"/>
          </p:nvPr>
        </p:nvSpPr>
        <p:spPr>
          <a:xfrm>
            <a:off x="3633850" y="1935480"/>
            <a:ext cx="5052950" cy="4389120"/>
          </a:xfrm>
        </p:spPr>
        <p:txBody>
          <a:bodyPr/>
          <a:lstStyle/>
          <a:p>
            <a:r>
              <a:rPr lang="en-US" dirty="0" smtClean="0"/>
              <a:t>Briefings to county from the weather office</a:t>
            </a:r>
          </a:p>
          <a:p>
            <a:r>
              <a:rPr lang="en-US" dirty="0" smtClean="0"/>
              <a:t>Rapid changing/critical decisions can go to on-site support with a meteorologist in the EOC or at the Incident Command Post</a:t>
            </a:r>
          </a:p>
          <a:p>
            <a:r>
              <a:rPr lang="en-US" dirty="0" smtClean="0"/>
              <a:t>Can arrive with our own equipment and communications</a:t>
            </a:r>
            <a:endParaRPr lang="en-US" dirty="0"/>
          </a:p>
        </p:txBody>
      </p:sp>
      <p:pic>
        <p:nvPicPr>
          <p:cNvPr id="3" name="Picture 2"/>
          <p:cNvPicPr>
            <a:picLocks noChangeAspect="1" noChangeArrowheads="1"/>
          </p:cNvPicPr>
          <p:nvPr/>
        </p:nvPicPr>
        <p:blipFill>
          <a:blip r:embed="rId3" cstate="screen"/>
          <a:srcRect/>
          <a:stretch>
            <a:fillRect/>
          </a:stretch>
        </p:blipFill>
        <p:spPr bwMode="auto">
          <a:xfrm>
            <a:off x="312915" y="1911928"/>
            <a:ext cx="2496157" cy="1782969"/>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4" cstate="screen"/>
          <a:srcRect/>
          <a:stretch>
            <a:fillRect/>
          </a:stretch>
        </p:blipFill>
        <p:spPr bwMode="auto">
          <a:xfrm>
            <a:off x="311027" y="4132613"/>
            <a:ext cx="1140731" cy="1492456"/>
          </a:xfrm>
          <a:prstGeom prst="rect">
            <a:avLst/>
          </a:prstGeom>
          <a:ln>
            <a:noFill/>
          </a:ln>
          <a:effectLst>
            <a:outerShdw blurRad="292100" dist="139700" dir="2700000" algn="tl" rotWithShape="0">
              <a:srgbClr val="333333">
                <a:alpha val="65000"/>
              </a:srgbClr>
            </a:outerShdw>
          </a:effectLst>
        </p:spPr>
      </p:pic>
      <p:pic>
        <p:nvPicPr>
          <p:cNvPr id="6148" name="Picture 4"/>
          <p:cNvPicPr>
            <a:picLocks noChangeAspect="1" noChangeArrowheads="1"/>
          </p:cNvPicPr>
          <p:nvPr/>
        </p:nvPicPr>
        <p:blipFill>
          <a:blip r:embed="rId5" cstate="screen"/>
          <a:srcRect/>
          <a:stretch>
            <a:fillRect/>
          </a:stretch>
        </p:blipFill>
        <p:spPr bwMode="auto">
          <a:xfrm>
            <a:off x="1699700" y="4132613"/>
            <a:ext cx="1105844" cy="1502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822</TotalTime>
  <Words>1891</Words>
  <Application>Microsoft Office PowerPoint</Application>
  <PresentationFormat>On-screen Show (4:3)</PresentationFormat>
  <Paragraphs>134</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Decision Support Services</vt:lpstr>
      <vt:lpstr>NWS New Strategic Plan 2020</vt:lpstr>
      <vt:lpstr>Water Forecasting Challenges </vt:lpstr>
      <vt:lpstr>Degrees of Decision Support</vt:lpstr>
      <vt:lpstr>General NWS Information</vt:lpstr>
      <vt:lpstr>Sector Specific Decision Support  </vt:lpstr>
      <vt:lpstr>Slide 7</vt:lpstr>
      <vt:lpstr>Group Decision Support </vt:lpstr>
      <vt:lpstr>Individual Decision Support   for Significant Weather Incidents</vt:lpstr>
      <vt:lpstr>Individual Decision Support   for Non-Weather Incidents</vt:lpstr>
      <vt:lpstr>Individual Decision Support   to Incident Command for Large Public Events</vt:lpstr>
      <vt:lpstr>Individual Decision Support   to help with Preparedness and Mitigation</vt:lpstr>
      <vt:lpstr>Slide 13</vt:lpstr>
      <vt:lpstr>Questions?</vt:lpstr>
    </vt:vector>
  </TitlesOfParts>
  <Manager/>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barbara.watson</dc:creator>
  <cp:keywords/>
  <dc:description/>
  <cp:lastModifiedBy>bgm.met</cp:lastModifiedBy>
  <cp:revision>87</cp:revision>
  <dcterms:created xsi:type="dcterms:W3CDTF">2010-05-21T17:29:30Z</dcterms:created>
  <dcterms:modified xsi:type="dcterms:W3CDTF">2010-06-01T14:32:20Z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TC011799881033</vt:lpwstr>
  </property>
</Properties>
</file>